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slide+xml" PartName="/ppt/slides/slide86.xml"/>
  <Override ContentType="application/vnd.openxmlformats-officedocument.presentationml.slide+xml" PartName="/ppt/slides/slide87.xml"/>
  <Override ContentType="application/vnd.openxmlformats-officedocument.presentationml.slide+xml" PartName="/ppt/slides/slide88.xml"/>
  <Override ContentType="application/vnd.openxmlformats-officedocument.presentationml.slide+xml" PartName="/ppt/slides/slide89.xml"/>
  <Override ContentType="application/vnd.openxmlformats-officedocument.presentationml.slide+xml" PartName="/ppt/slides/slide90.xml"/>
  <Override ContentType="application/vnd.openxmlformats-officedocument.presentationml.slide+xml" PartName="/ppt/slides/slide91.xml"/>
  <Override ContentType="application/vnd.openxmlformats-officedocument.presentationml.slide+xml" PartName="/ppt/slides/slide92.xml"/>
  <Override ContentType="application/vnd.openxmlformats-officedocument.presentationml.slide+xml" PartName="/ppt/slides/slide93.xml"/>
  <Override ContentType="application/vnd.openxmlformats-officedocument.presentationml.slide+xml" PartName="/ppt/slides/slide94.xml"/>
  <Override ContentType="application/vnd.openxmlformats-officedocument.presentationml.slide+xml" PartName="/ppt/slides/slide95.xml"/>
  <Override ContentType="application/vnd.openxmlformats-officedocument.presentationml.slide+xml" PartName="/ppt/slides/slide96.xml"/>
  <Override ContentType="application/vnd.openxmlformats-officedocument.presentationml.slide+xml" PartName="/ppt/slides/slide97.xml"/>
  <Override ContentType="application/vnd.openxmlformats-officedocument.presentationml.slide+xml" PartName="/ppt/slides/slide98.xml"/>
  <Override ContentType="application/vnd.openxmlformats-officedocument.presentationml.slide+xml" PartName="/ppt/slides/slide99.xml"/>
  <Override ContentType="application/vnd.openxmlformats-officedocument.presentationml.slide+xml" PartName="/ppt/slides/slide100.xml"/>
  <Override ContentType="application/vnd.openxmlformats-officedocument.presentationml.slide+xml" PartName="/ppt/slides/slide101.xml"/>
  <Override ContentType="application/vnd.openxmlformats-officedocument.presentationml.slide+xml" PartName="/ppt/slides/slide102.xml"/>
  <Override ContentType="application/vnd.openxmlformats-officedocument.presentationml.slide+xml" PartName="/ppt/slides/slide103.xml"/>
  <Override ContentType="application/vnd.openxmlformats-officedocument.presentationml.slide+xml" PartName="/ppt/slides/slide104.xml"/>
  <Override ContentType="application/vnd.openxmlformats-officedocument.presentationml.slide+xml" PartName="/ppt/slides/slide105.xml"/>
  <Override ContentType="application/vnd.openxmlformats-officedocument.presentationml.slide+xml" PartName="/ppt/slides/slide10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Lst>
  <p:sldSz cx="18288000" cy="10287000"/>
  <p:notesSz cx="6858000" cy="9144000"/>
  <p:embeddedFontLst>
    <p:embeddedFont>
      <p:font typeface="Open Sauce Bold" charset="1" panose="00000800000000000000"/>
      <p:regular r:id="rId112"/>
    </p:embeddedFont>
    <p:embeddedFont>
      <p:font typeface="DM Sans" charset="1" panose="00000000000000000000"/>
      <p:regular r:id="rId113"/>
    </p:embeddedFont>
    <p:embeddedFont>
      <p:font typeface="Codec Pro ExtraBold" charset="1" panose="00000700000000000000"/>
      <p:regular r:id="rId114"/>
    </p:embeddedFont>
    <p:embeddedFont>
      <p:font typeface="DM Sans Bold" charset="1" panose="00000000000000000000"/>
      <p:regular r:id="rId115"/>
    </p:embeddedFont>
    <p:embeddedFont>
      <p:font typeface="Open Sauce" charset="1" panose="00000500000000000000"/>
      <p:regular r:id="rId116"/>
    </p:embeddedFont>
    <p:embeddedFont>
      <p:font typeface="Codec Pro ExtraBold Bold" charset="1" panose="00000900000000000000"/>
      <p:regular r:id="rId1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00" Target="slides/slide95.xml" Type="http://schemas.openxmlformats.org/officeDocument/2006/relationships/slide"/><Relationship Id="rId101" Target="slides/slide96.xml" Type="http://schemas.openxmlformats.org/officeDocument/2006/relationships/slide"/><Relationship Id="rId102" Target="slides/slide97.xml" Type="http://schemas.openxmlformats.org/officeDocument/2006/relationships/slide"/><Relationship Id="rId103" Target="slides/slide98.xml" Type="http://schemas.openxmlformats.org/officeDocument/2006/relationships/slide"/><Relationship Id="rId104" Target="slides/slide99.xml" Type="http://schemas.openxmlformats.org/officeDocument/2006/relationships/slide"/><Relationship Id="rId105" Target="slides/slide100.xml" Type="http://schemas.openxmlformats.org/officeDocument/2006/relationships/slide"/><Relationship Id="rId106" Target="slides/slide101.xml" Type="http://schemas.openxmlformats.org/officeDocument/2006/relationships/slide"/><Relationship Id="rId107" Target="slides/slide102.xml" Type="http://schemas.openxmlformats.org/officeDocument/2006/relationships/slide"/><Relationship Id="rId108" Target="slides/slide103.xml" Type="http://schemas.openxmlformats.org/officeDocument/2006/relationships/slide"/><Relationship Id="rId109" Target="slides/slide104.xml" Type="http://schemas.openxmlformats.org/officeDocument/2006/relationships/slide"/><Relationship Id="rId11" Target="slides/slide6.xml" Type="http://schemas.openxmlformats.org/officeDocument/2006/relationships/slide"/><Relationship Id="rId110" Target="slides/slide105.xml" Type="http://schemas.openxmlformats.org/officeDocument/2006/relationships/slide"/><Relationship Id="rId111" Target="slides/slide106.xml" Type="http://schemas.openxmlformats.org/officeDocument/2006/relationships/slide"/><Relationship Id="rId112" Target="fonts/font112.fntdata" Type="http://schemas.openxmlformats.org/officeDocument/2006/relationships/font"/><Relationship Id="rId113" Target="fonts/font113.fntdata" Type="http://schemas.openxmlformats.org/officeDocument/2006/relationships/font"/><Relationship Id="rId114" Target="fonts/font114.fntdata" Type="http://schemas.openxmlformats.org/officeDocument/2006/relationships/font"/><Relationship Id="rId115" Target="fonts/font115.fntdata" Type="http://schemas.openxmlformats.org/officeDocument/2006/relationships/font"/><Relationship Id="rId116" Target="fonts/font116.fntdata" Type="http://schemas.openxmlformats.org/officeDocument/2006/relationships/font"/><Relationship Id="rId117" Target="fonts/font117.fntdata" Type="http://schemas.openxmlformats.org/officeDocument/2006/relationships/font"/><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slides/slide71.xml" Type="http://schemas.openxmlformats.org/officeDocument/2006/relationships/slide"/><Relationship Id="rId77" Target="slides/slide72.xml" Type="http://schemas.openxmlformats.org/officeDocument/2006/relationships/slide"/><Relationship Id="rId78" Target="slides/slide73.xml" Type="http://schemas.openxmlformats.org/officeDocument/2006/relationships/slide"/><Relationship Id="rId79" Target="slides/slide74.xml" Type="http://schemas.openxmlformats.org/officeDocument/2006/relationships/slide"/><Relationship Id="rId8" Target="slides/slide3.xml" Type="http://schemas.openxmlformats.org/officeDocument/2006/relationships/slide"/><Relationship Id="rId80" Target="slides/slide75.xml" Type="http://schemas.openxmlformats.org/officeDocument/2006/relationships/slide"/><Relationship Id="rId81" Target="slides/slide76.xml" Type="http://schemas.openxmlformats.org/officeDocument/2006/relationships/slide"/><Relationship Id="rId82" Target="slides/slide77.xml" Type="http://schemas.openxmlformats.org/officeDocument/2006/relationships/slide"/><Relationship Id="rId83" Target="slides/slide78.xml" Type="http://schemas.openxmlformats.org/officeDocument/2006/relationships/slide"/><Relationship Id="rId84" Target="slides/slide79.xml" Type="http://schemas.openxmlformats.org/officeDocument/2006/relationships/slide"/><Relationship Id="rId85" Target="slides/slide80.xml" Type="http://schemas.openxmlformats.org/officeDocument/2006/relationships/slide"/><Relationship Id="rId86" Target="slides/slide81.xml" Type="http://schemas.openxmlformats.org/officeDocument/2006/relationships/slide"/><Relationship Id="rId87" Target="slides/slide82.xml" Type="http://schemas.openxmlformats.org/officeDocument/2006/relationships/slide"/><Relationship Id="rId88" Target="slides/slide83.xml" Type="http://schemas.openxmlformats.org/officeDocument/2006/relationships/slide"/><Relationship Id="rId89" Target="slides/slide84.xml" Type="http://schemas.openxmlformats.org/officeDocument/2006/relationships/slide"/><Relationship Id="rId9" Target="slides/slide4.xml" Type="http://schemas.openxmlformats.org/officeDocument/2006/relationships/slide"/><Relationship Id="rId90" Target="slides/slide85.xml" Type="http://schemas.openxmlformats.org/officeDocument/2006/relationships/slide"/><Relationship Id="rId91" Target="slides/slide86.xml" Type="http://schemas.openxmlformats.org/officeDocument/2006/relationships/slide"/><Relationship Id="rId92" Target="slides/slide87.xml" Type="http://schemas.openxmlformats.org/officeDocument/2006/relationships/slide"/><Relationship Id="rId93" Target="slides/slide88.xml" Type="http://schemas.openxmlformats.org/officeDocument/2006/relationships/slide"/><Relationship Id="rId94" Target="slides/slide89.xml" Type="http://schemas.openxmlformats.org/officeDocument/2006/relationships/slide"/><Relationship Id="rId95" Target="slides/slide90.xml" Type="http://schemas.openxmlformats.org/officeDocument/2006/relationships/slide"/><Relationship Id="rId96" Target="slides/slide91.xml" Type="http://schemas.openxmlformats.org/officeDocument/2006/relationships/slide"/><Relationship Id="rId97" Target="slides/slide92.xml" Type="http://schemas.openxmlformats.org/officeDocument/2006/relationships/slide"/><Relationship Id="rId98" Target="slides/slide93.xml" Type="http://schemas.openxmlformats.org/officeDocument/2006/relationships/slide"/><Relationship Id="rId99" Target="slides/slide9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10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57.png" Type="http://schemas.openxmlformats.org/officeDocument/2006/relationships/image"/><Relationship Id="rId5" Target="../media/image158.png" Type="http://schemas.openxmlformats.org/officeDocument/2006/relationships/image"/><Relationship Id="rId6" Target="../media/image159.png" Type="http://schemas.openxmlformats.org/officeDocument/2006/relationships/image"/></Relationships>
</file>

<file path=ppt/slides/_rels/slide10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60.png" Type="http://schemas.openxmlformats.org/officeDocument/2006/relationships/image"/><Relationship Id="rId5" Target="../media/image161.png" Type="http://schemas.openxmlformats.org/officeDocument/2006/relationships/image"/></Relationships>
</file>

<file path=ppt/slides/_rels/slide10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62.png" Type="http://schemas.openxmlformats.org/officeDocument/2006/relationships/image"/></Relationships>
</file>

<file path=ppt/slides/_rels/slide10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63.png" Type="http://schemas.openxmlformats.org/officeDocument/2006/relationships/image"/></Relationships>
</file>

<file path=ppt/slides/_rels/slide10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64.png" Type="http://schemas.openxmlformats.org/officeDocument/2006/relationships/image"/></Relationships>
</file>

<file path=ppt/slides/_rels/slide10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65.png" Type="http://schemas.openxmlformats.org/officeDocument/2006/relationships/image"/></Relationships>
</file>

<file path=ppt/slides/_rels/slide10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6.png" Type="http://schemas.openxmlformats.org/officeDocument/2006/relationships/image"/><Relationship Id="rId3" Target="../media/image16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12" Target="../media/image25.png" Type="http://schemas.openxmlformats.org/officeDocument/2006/relationships/image"/><Relationship Id="rId13" Target="../media/image26.svg" Type="http://schemas.openxmlformats.org/officeDocument/2006/relationships/image"/><Relationship Id="rId14" Target="../media/image35.png" Type="http://schemas.openxmlformats.org/officeDocument/2006/relationships/image"/><Relationship Id="rId15" Target="../media/image36.svg" Type="http://schemas.openxmlformats.org/officeDocument/2006/relationships/image"/><Relationship Id="rId16" Target="../media/image51.png" Type="http://schemas.openxmlformats.org/officeDocument/2006/relationships/image"/><Relationship Id="rId17" Target="../media/image52.png" Type="http://schemas.openxmlformats.org/officeDocument/2006/relationships/image"/><Relationship Id="rId18" Target="../media/image53.png" Type="http://schemas.openxmlformats.org/officeDocument/2006/relationships/image"/><Relationship Id="rId19" Target="../media/image54.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55.png" Type="http://schemas.openxmlformats.org/officeDocument/2006/relationships/image"/><Relationship Id="rId13" Target="../media/image56.png" Type="http://schemas.openxmlformats.org/officeDocument/2006/relationships/image"/><Relationship Id="rId14" Target="../media/image57.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5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5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6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6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6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6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6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6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67.png" Type="http://schemas.openxmlformats.org/officeDocument/2006/relationships/image"/><Relationship Id="rId5" Target="../media/image68.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69.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70.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71.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72.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73.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7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75.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76.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77.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78.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79.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80.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81.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82.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3.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8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85.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86.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87.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88.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89.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0.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91.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92.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9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12" Target="../media/image25.png" Type="http://schemas.openxmlformats.org/officeDocument/2006/relationships/image"/><Relationship Id="rId13" Target="../media/image26.svg" Type="http://schemas.openxmlformats.org/officeDocument/2006/relationships/image"/><Relationship Id="rId14" Target="../media/image27.png" Type="http://schemas.openxmlformats.org/officeDocument/2006/relationships/image"/><Relationship Id="rId15" Target="../media/image28.svg" Type="http://schemas.openxmlformats.org/officeDocument/2006/relationships/image"/><Relationship Id="rId16" Target="../media/image29.png" Type="http://schemas.openxmlformats.org/officeDocument/2006/relationships/image"/><Relationship Id="rId17" Target="../media/image30.svg" Type="http://schemas.openxmlformats.org/officeDocument/2006/relationships/image"/><Relationship Id="rId18" Target="../media/image31.png" Type="http://schemas.openxmlformats.org/officeDocument/2006/relationships/image"/><Relationship Id="rId19" Target="../media/image32.svg" Type="http://schemas.openxmlformats.org/officeDocument/2006/relationships/image"/><Relationship Id="rId2" Target="../media/image15.png" Type="http://schemas.openxmlformats.org/officeDocument/2006/relationships/image"/><Relationship Id="rId20" Target="../media/image33.png" Type="http://schemas.openxmlformats.org/officeDocument/2006/relationships/image"/><Relationship Id="rId21" Target="../media/image34.svg" Type="http://schemas.openxmlformats.org/officeDocument/2006/relationships/image"/><Relationship Id="rId22" Target="../media/image35.png" Type="http://schemas.openxmlformats.org/officeDocument/2006/relationships/image"/><Relationship Id="rId23" Target="../media/image36.sv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94.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95.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96.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97.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98.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99.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00.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01.pn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02.pn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0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37.jpe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04.pn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05.pn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06.pn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07.pn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08.pn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09.pn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10.pn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11.pn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12.pn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 Id="rId6" Target="../media/image40.png" Type="http://schemas.openxmlformats.org/officeDocument/2006/relationships/image"/><Relationship Id="rId7" Target="../media/image41.pn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14.pn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15.png" Type="http://schemas.openxmlformats.org/officeDocument/2006/relationships/image"/></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16.png" Type="http://schemas.openxmlformats.org/officeDocument/2006/relationships/image"/></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17.png" Type="http://schemas.openxmlformats.org/officeDocument/2006/relationships/image"/></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18.png" Type="http://schemas.openxmlformats.org/officeDocument/2006/relationships/image"/></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19.png" Type="http://schemas.openxmlformats.org/officeDocument/2006/relationships/image"/></Relationships>
</file>

<file path=ppt/slides/_rels/slide7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20.png" Type="http://schemas.openxmlformats.org/officeDocument/2006/relationships/image"/></Relationships>
</file>

<file path=ppt/slides/_rels/slide7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21.png" Type="http://schemas.openxmlformats.org/officeDocument/2006/relationships/image"/></Relationships>
</file>

<file path=ppt/slides/_rels/slide7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22.png" Type="http://schemas.openxmlformats.org/officeDocument/2006/relationships/image"/></Relationships>
</file>

<file path=ppt/slides/_rels/slide7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2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42.png" Type="http://schemas.openxmlformats.org/officeDocument/2006/relationships/image"/><Relationship Id="rId5" Target="../media/image43.png" Type="http://schemas.openxmlformats.org/officeDocument/2006/relationships/image"/><Relationship Id="rId6" Target="../media/image44.png" Type="http://schemas.openxmlformats.org/officeDocument/2006/relationships/image"/></Relationships>
</file>

<file path=ppt/slides/_rels/slide8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24.png" Type="http://schemas.openxmlformats.org/officeDocument/2006/relationships/image"/></Relationships>
</file>

<file path=ppt/slides/_rels/slide8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25.png" Type="http://schemas.openxmlformats.org/officeDocument/2006/relationships/image"/></Relationships>
</file>

<file path=ppt/slides/_rels/slide8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26.png" Type="http://schemas.openxmlformats.org/officeDocument/2006/relationships/image"/></Relationships>
</file>

<file path=ppt/slides/_rels/slide8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27.png" Type="http://schemas.openxmlformats.org/officeDocument/2006/relationships/image"/></Relationships>
</file>

<file path=ppt/slides/_rels/slide8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28.png" Type="http://schemas.openxmlformats.org/officeDocument/2006/relationships/image"/><Relationship Id="rId5" Target="../media/image129.png" Type="http://schemas.openxmlformats.org/officeDocument/2006/relationships/image"/></Relationships>
</file>

<file path=ppt/slides/_rels/slide8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30.png" Type="http://schemas.openxmlformats.org/officeDocument/2006/relationships/image"/></Relationships>
</file>

<file path=ppt/slides/_rels/slide8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30.png" Type="http://schemas.openxmlformats.org/officeDocument/2006/relationships/image"/></Relationships>
</file>

<file path=ppt/slides/_rels/slide8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1.png" Type="http://schemas.openxmlformats.org/officeDocument/2006/relationships/image"/></Relationships>
</file>

<file path=ppt/slides/_rels/slide8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32.png" Type="http://schemas.openxmlformats.org/officeDocument/2006/relationships/image"/><Relationship Id="rId5" Target="../media/image133.png" Type="http://schemas.openxmlformats.org/officeDocument/2006/relationships/image"/></Relationships>
</file>

<file path=ppt/slides/_rels/slide8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34.png" Type="http://schemas.openxmlformats.org/officeDocument/2006/relationships/image"/><Relationship Id="rId5" Target="../media/image13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45.png" Type="http://schemas.openxmlformats.org/officeDocument/2006/relationships/image"/><Relationship Id="rId5" Target="../media/image46.png" Type="http://schemas.openxmlformats.org/officeDocument/2006/relationships/image"/><Relationship Id="rId6" Target="../media/image47.png" Type="http://schemas.openxmlformats.org/officeDocument/2006/relationships/image"/><Relationship Id="rId7" Target="../media/image48.png" Type="http://schemas.openxmlformats.org/officeDocument/2006/relationships/image"/></Relationships>
</file>

<file path=ppt/slides/_rels/slide9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36.png" Type="http://schemas.openxmlformats.org/officeDocument/2006/relationships/image"/><Relationship Id="rId5" Target="../media/image137.png" Type="http://schemas.openxmlformats.org/officeDocument/2006/relationships/image"/></Relationships>
</file>

<file path=ppt/slides/_rels/slide9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38.png" Type="http://schemas.openxmlformats.org/officeDocument/2006/relationships/image"/><Relationship Id="rId5" Target="../media/image139.png" Type="http://schemas.openxmlformats.org/officeDocument/2006/relationships/image"/></Relationships>
</file>

<file path=ppt/slides/_rels/slide9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40.png" Type="http://schemas.openxmlformats.org/officeDocument/2006/relationships/image"/><Relationship Id="rId5" Target="../media/image141.png" Type="http://schemas.openxmlformats.org/officeDocument/2006/relationships/image"/></Relationships>
</file>

<file path=ppt/slides/_rels/slide9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42.png" Type="http://schemas.openxmlformats.org/officeDocument/2006/relationships/image"/><Relationship Id="rId5" Target="../media/image143.png" Type="http://schemas.openxmlformats.org/officeDocument/2006/relationships/image"/></Relationships>
</file>

<file path=ppt/slides/_rels/slide9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44.png" Type="http://schemas.openxmlformats.org/officeDocument/2006/relationships/image"/><Relationship Id="rId5" Target="../media/image145.png" Type="http://schemas.openxmlformats.org/officeDocument/2006/relationships/image"/></Relationships>
</file>

<file path=ppt/slides/_rels/slide9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46.png" Type="http://schemas.openxmlformats.org/officeDocument/2006/relationships/image"/><Relationship Id="rId5" Target="../media/image147.png" Type="http://schemas.openxmlformats.org/officeDocument/2006/relationships/image"/></Relationships>
</file>

<file path=ppt/slides/_rels/slide9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48.png" Type="http://schemas.openxmlformats.org/officeDocument/2006/relationships/image"/><Relationship Id="rId5" Target="../media/image149.png" Type="http://schemas.openxmlformats.org/officeDocument/2006/relationships/image"/></Relationships>
</file>

<file path=ppt/slides/_rels/slide9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50.png" Type="http://schemas.openxmlformats.org/officeDocument/2006/relationships/image"/><Relationship Id="rId5" Target="../media/image151.png" Type="http://schemas.openxmlformats.org/officeDocument/2006/relationships/image"/></Relationships>
</file>

<file path=ppt/slides/_rels/slide9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52.png" Type="http://schemas.openxmlformats.org/officeDocument/2006/relationships/image"/><Relationship Id="rId5" Target="../media/image153.png" Type="http://schemas.openxmlformats.org/officeDocument/2006/relationships/image"/><Relationship Id="rId6" Target="../media/image154.jpeg" Type="http://schemas.openxmlformats.org/officeDocument/2006/relationships/image"/></Relationships>
</file>

<file path=ppt/slides/_rels/slide9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55.png" Type="http://schemas.openxmlformats.org/officeDocument/2006/relationships/image"/><Relationship Id="rId5" Target="../media/image15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12974764" y="-207071"/>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16384715" y="9009597"/>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543050" y="-558218"/>
            <a:ext cx="3086100" cy="11299900"/>
            <a:chOff x="0" y="0"/>
            <a:chExt cx="812800" cy="2976105"/>
          </a:xfrm>
        </p:grpSpPr>
        <p:sp>
          <p:nvSpPr>
            <p:cNvPr name="Freeform 7" id="7"/>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8" id="8"/>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1227773" y="4163622"/>
            <a:ext cx="110236" cy="2818996"/>
            <a:chOff x="0" y="0"/>
            <a:chExt cx="26312" cy="672855"/>
          </a:xfrm>
        </p:grpSpPr>
        <p:sp>
          <p:nvSpPr>
            <p:cNvPr name="Freeform 10" id="10"/>
            <p:cNvSpPr/>
            <p:nvPr/>
          </p:nvSpPr>
          <p:spPr>
            <a:xfrm flipH="false" flipV="false" rot="0">
              <a:off x="0" y="0"/>
              <a:ext cx="26312" cy="672855"/>
            </a:xfrm>
            <a:custGeom>
              <a:avLst/>
              <a:gdLst/>
              <a:ahLst/>
              <a:cxnLst/>
              <a:rect r="r" b="b" t="t" l="l"/>
              <a:pathLst>
                <a:path h="672855" w="26312">
                  <a:moveTo>
                    <a:pt x="0" y="0"/>
                  </a:moveTo>
                  <a:lnTo>
                    <a:pt x="26312" y="0"/>
                  </a:lnTo>
                  <a:lnTo>
                    <a:pt x="26312" y="672855"/>
                  </a:lnTo>
                  <a:lnTo>
                    <a:pt x="0" y="672855"/>
                  </a:lnTo>
                  <a:close/>
                </a:path>
              </a:pathLst>
            </a:custGeom>
            <a:solidFill>
              <a:srgbClr val="FFFFFF"/>
            </a:solidFill>
          </p:spPr>
        </p:sp>
        <p:sp>
          <p:nvSpPr>
            <p:cNvPr name="TextBox 11" id="11"/>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12" id="12"/>
          <p:cNvSpPr/>
          <p:nvPr/>
        </p:nvSpPr>
        <p:spPr>
          <a:xfrm flipH="false" flipV="false" rot="0">
            <a:off x="1862833" y="3026468"/>
            <a:ext cx="373090" cy="373090"/>
          </a:xfrm>
          <a:custGeom>
            <a:avLst/>
            <a:gdLst/>
            <a:ahLst/>
            <a:cxnLst/>
            <a:rect r="r" b="b" t="t" l="l"/>
            <a:pathLst>
              <a:path h="373090" w="373090">
                <a:moveTo>
                  <a:pt x="0" y="0"/>
                </a:moveTo>
                <a:lnTo>
                  <a:pt x="373090" y="0"/>
                </a:lnTo>
                <a:lnTo>
                  <a:pt x="373090" y="373090"/>
                </a:lnTo>
                <a:lnTo>
                  <a:pt x="0" y="3730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2777871" y="-207071"/>
            <a:ext cx="3806571" cy="2083232"/>
          </a:xfrm>
          <a:custGeom>
            <a:avLst/>
            <a:gdLst/>
            <a:ahLst/>
            <a:cxnLst/>
            <a:rect r="r" b="b" t="t" l="l"/>
            <a:pathLst>
              <a:path h="2083232" w="3806571">
                <a:moveTo>
                  <a:pt x="0" y="0"/>
                </a:moveTo>
                <a:lnTo>
                  <a:pt x="3806571" y="0"/>
                </a:lnTo>
                <a:lnTo>
                  <a:pt x="3806571" y="2083233"/>
                </a:lnTo>
                <a:lnTo>
                  <a:pt x="0" y="20832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663217" y="299629"/>
            <a:ext cx="5355519" cy="870272"/>
          </a:xfrm>
          <a:custGeom>
            <a:avLst/>
            <a:gdLst/>
            <a:ahLst/>
            <a:cxnLst/>
            <a:rect r="r" b="b" t="t" l="l"/>
            <a:pathLst>
              <a:path h="870272" w="5355519">
                <a:moveTo>
                  <a:pt x="0" y="0"/>
                </a:moveTo>
                <a:lnTo>
                  <a:pt x="5355519" y="0"/>
                </a:lnTo>
                <a:lnTo>
                  <a:pt x="5355519" y="870272"/>
                </a:lnTo>
                <a:lnTo>
                  <a:pt x="0" y="870272"/>
                </a:lnTo>
                <a:lnTo>
                  <a:pt x="0" y="0"/>
                </a:lnTo>
                <a:close/>
              </a:path>
            </a:pathLst>
          </a:custGeom>
          <a:blipFill>
            <a:blip r:embed="rId8"/>
            <a:stretch>
              <a:fillRect l="0" t="0" r="0" b="0"/>
            </a:stretch>
          </a:blipFill>
        </p:spPr>
      </p:sp>
      <p:sp>
        <p:nvSpPr>
          <p:cNvPr name="Freeform 15" id="15"/>
          <p:cNvSpPr/>
          <p:nvPr/>
        </p:nvSpPr>
        <p:spPr>
          <a:xfrm flipH="false" flipV="false" rot="0">
            <a:off x="11468982" y="1378528"/>
            <a:ext cx="6097665" cy="7426410"/>
          </a:xfrm>
          <a:custGeom>
            <a:avLst/>
            <a:gdLst/>
            <a:ahLst/>
            <a:cxnLst/>
            <a:rect r="r" b="b" t="t" l="l"/>
            <a:pathLst>
              <a:path h="7426410" w="6097665">
                <a:moveTo>
                  <a:pt x="0" y="0"/>
                </a:moveTo>
                <a:lnTo>
                  <a:pt x="6097665" y="0"/>
                </a:lnTo>
                <a:lnTo>
                  <a:pt x="6097665" y="7426409"/>
                </a:lnTo>
                <a:lnTo>
                  <a:pt x="0" y="7426409"/>
                </a:lnTo>
                <a:lnTo>
                  <a:pt x="0" y="0"/>
                </a:lnTo>
                <a:close/>
              </a:path>
            </a:pathLst>
          </a:custGeom>
          <a:blipFill>
            <a:blip r:embed="rId9"/>
            <a:stretch>
              <a:fillRect l="0" t="0" r="0" b="0"/>
            </a:stretch>
          </a:blipFill>
        </p:spPr>
      </p:sp>
      <p:sp>
        <p:nvSpPr>
          <p:cNvPr name="TextBox 16" id="16"/>
          <p:cNvSpPr txBox="true"/>
          <p:nvPr/>
        </p:nvSpPr>
        <p:spPr>
          <a:xfrm rot="0">
            <a:off x="2644307" y="5948161"/>
            <a:ext cx="7709912" cy="1443741"/>
          </a:xfrm>
          <a:prstGeom prst="rect">
            <a:avLst/>
          </a:prstGeom>
        </p:spPr>
        <p:txBody>
          <a:bodyPr anchor="t" rtlCol="false" tIns="0" lIns="0" bIns="0" rIns="0">
            <a:spAutoFit/>
          </a:bodyPr>
          <a:lstStyle/>
          <a:p>
            <a:pPr algn="ctr">
              <a:lnSpc>
                <a:spcPts val="3898"/>
              </a:lnSpc>
            </a:pPr>
            <a:r>
              <a:rPr lang="en-US" sz="2784" spc="139">
                <a:solidFill>
                  <a:srgbClr val="1C5739"/>
                </a:solidFill>
                <a:latin typeface="Open Sauce Bold"/>
              </a:rPr>
              <a:t>Integrantes:</a:t>
            </a:r>
          </a:p>
          <a:p>
            <a:pPr algn="ctr" marL="601236" indent="-300618" lvl="1">
              <a:lnSpc>
                <a:spcPts val="3898"/>
              </a:lnSpc>
              <a:buFont typeface="Arial"/>
              <a:buChar char="•"/>
            </a:pPr>
            <a:r>
              <a:rPr lang="en-US" sz="2784" spc="139">
                <a:solidFill>
                  <a:srgbClr val="1C5739"/>
                </a:solidFill>
                <a:latin typeface="DM Sans"/>
              </a:rPr>
              <a:t>Gonzales Bello Martin Junior</a:t>
            </a:r>
          </a:p>
          <a:p>
            <a:pPr algn="ctr" marL="601236" indent="-300618" lvl="1">
              <a:lnSpc>
                <a:spcPts val="3898"/>
              </a:lnSpc>
              <a:buFont typeface="Arial"/>
              <a:buChar char="•"/>
            </a:pPr>
            <a:r>
              <a:rPr lang="en-US" sz="2784" spc="139">
                <a:solidFill>
                  <a:srgbClr val="1C5739"/>
                </a:solidFill>
                <a:latin typeface="DM Sans"/>
              </a:rPr>
              <a:t>Sanchez Villalva Luis Gustavo</a:t>
            </a:r>
          </a:p>
        </p:txBody>
      </p:sp>
      <p:sp>
        <p:nvSpPr>
          <p:cNvPr name="TextBox 17" id="17"/>
          <p:cNvSpPr txBox="true"/>
          <p:nvPr/>
        </p:nvSpPr>
        <p:spPr>
          <a:xfrm rot="0">
            <a:off x="2857054" y="1437733"/>
            <a:ext cx="7642357" cy="1575255"/>
          </a:xfrm>
          <a:prstGeom prst="rect">
            <a:avLst/>
          </a:prstGeom>
        </p:spPr>
        <p:txBody>
          <a:bodyPr anchor="t" rtlCol="false" tIns="0" lIns="0" bIns="0" rIns="0">
            <a:spAutoFit/>
          </a:bodyPr>
          <a:lstStyle/>
          <a:p>
            <a:pPr algn="ctr">
              <a:lnSpc>
                <a:spcPts val="5911"/>
              </a:lnSpc>
            </a:pPr>
            <a:r>
              <a:rPr lang="en-US" sz="4926">
                <a:solidFill>
                  <a:srgbClr val="1C5739"/>
                </a:solidFill>
                <a:latin typeface="Codec Pro ExtraBold"/>
              </a:rPr>
              <a:t>BUSINESS INTELLIGENCE </a:t>
            </a:r>
          </a:p>
          <a:p>
            <a:pPr algn="ctr">
              <a:lnSpc>
                <a:spcPts val="5911"/>
              </a:lnSpc>
            </a:pPr>
            <a:r>
              <a:rPr lang="en-US" sz="4926">
                <a:solidFill>
                  <a:srgbClr val="1C5739"/>
                </a:solidFill>
                <a:latin typeface="Codec Pro ExtraBold"/>
              </a:rPr>
              <a:t>AND BIG DATA</a:t>
            </a:r>
          </a:p>
        </p:txBody>
      </p:sp>
      <p:sp>
        <p:nvSpPr>
          <p:cNvPr name="TextBox 18" id="18"/>
          <p:cNvSpPr txBox="true"/>
          <p:nvPr/>
        </p:nvSpPr>
        <p:spPr>
          <a:xfrm rot="0">
            <a:off x="2759798" y="3380220"/>
            <a:ext cx="7760668" cy="2215515"/>
          </a:xfrm>
          <a:prstGeom prst="rect">
            <a:avLst/>
          </a:prstGeom>
        </p:spPr>
        <p:txBody>
          <a:bodyPr anchor="t" rtlCol="false" tIns="0" lIns="0" bIns="0" rIns="0">
            <a:spAutoFit/>
          </a:bodyPr>
          <a:lstStyle/>
          <a:p>
            <a:pPr algn="ctr">
              <a:lnSpc>
                <a:spcPts val="4289"/>
              </a:lnSpc>
            </a:pPr>
            <a:r>
              <a:rPr lang="en-US" sz="3299">
                <a:solidFill>
                  <a:srgbClr val="1C5739"/>
                </a:solidFill>
                <a:latin typeface="Codec Pro ExtraBold"/>
              </a:rPr>
              <a:t>Tema: Implementación de Inteligencia de Negocios para mejorar la toma de decisiones en el área de ventas en la Ferretería Kong SAC</a:t>
            </a:r>
          </a:p>
        </p:txBody>
      </p:sp>
      <p:sp>
        <p:nvSpPr>
          <p:cNvPr name="TextBox 19" id="19"/>
          <p:cNvSpPr txBox="true"/>
          <p:nvPr/>
        </p:nvSpPr>
        <p:spPr>
          <a:xfrm rot="0">
            <a:off x="2824136" y="8077702"/>
            <a:ext cx="7631992" cy="931895"/>
          </a:xfrm>
          <a:prstGeom prst="rect">
            <a:avLst/>
          </a:prstGeom>
        </p:spPr>
        <p:txBody>
          <a:bodyPr anchor="t" rtlCol="false" tIns="0" lIns="0" bIns="0" rIns="0">
            <a:spAutoFit/>
          </a:bodyPr>
          <a:lstStyle/>
          <a:p>
            <a:pPr algn="ctr">
              <a:lnSpc>
                <a:spcPts val="3760"/>
              </a:lnSpc>
            </a:pPr>
            <a:r>
              <a:rPr lang="en-US" sz="2686" spc="134">
                <a:solidFill>
                  <a:srgbClr val="1C5739"/>
                </a:solidFill>
                <a:latin typeface="DM Sans Bold"/>
              </a:rPr>
              <a:t>Docente:</a:t>
            </a:r>
          </a:p>
          <a:p>
            <a:pPr algn="ctr" marL="579955" indent="-289978" lvl="1">
              <a:lnSpc>
                <a:spcPts val="3760"/>
              </a:lnSpc>
              <a:buFont typeface="Arial"/>
              <a:buChar char="•"/>
            </a:pPr>
            <a:r>
              <a:rPr lang="en-US" sz="2686" spc="134">
                <a:solidFill>
                  <a:srgbClr val="1C5739"/>
                </a:solidFill>
                <a:latin typeface="DM Sans"/>
              </a:rPr>
              <a:t>EDUARDO FRANCO ARAUJO VASQUEZ</a:t>
            </a:r>
          </a:p>
        </p:txBody>
      </p:sp>
      <p:sp>
        <p:nvSpPr>
          <p:cNvPr name="TextBox 20" id="20"/>
          <p:cNvSpPr txBox="true"/>
          <p:nvPr/>
        </p:nvSpPr>
        <p:spPr>
          <a:xfrm rot="0">
            <a:off x="5401061" y="9172575"/>
            <a:ext cx="2478144" cy="876300"/>
          </a:xfrm>
          <a:prstGeom prst="rect">
            <a:avLst/>
          </a:prstGeom>
        </p:spPr>
        <p:txBody>
          <a:bodyPr anchor="t" rtlCol="false" tIns="0" lIns="0" bIns="0" rIns="0">
            <a:spAutoFit/>
          </a:bodyPr>
          <a:lstStyle/>
          <a:p>
            <a:pPr algn="ctr">
              <a:lnSpc>
                <a:spcPts val="6240"/>
              </a:lnSpc>
            </a:pPr>
            <a:r>
              <a:rPr lang="en-US" sz="5200">
                <a:solidFill>
                  <a:srgbClr val="1C5739"/>
                </a:solidFill>
                <a:latin typeface="Codec Pro ExtraBold"/>
              </a:rPr>
              <a:t>2024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466008" y="2664070"/>
            <a:ext cx="17355983" cy="6291199"/>
          </a:xfrm>
          <a:custGeom>
            <a:avLst/>
            <a:gdLst/>
            <a:ahLst/>
            <a:cxnLst/>
            <a:rect r="r" b="b" t="t" l="l"/>
            <a:pathLst>
              <a:path h="6291199" w="17355983">
                <a:moveTo>
                  <a:pt x="0" y="0"/>
                </a:moveTo>
                <a:lnTo>
                  <a:pt x="17355984" y="0"/>
                </a:lnTo>
                <a:lnTo>
                  <a:pt x="17355984" y="6291199"/>
                </a:lnTo>
                <a:lnTo>
                  <a:pt x="0" y="6291199"/>
                </a:lnTo>
                <a:lnTo>
                  <a:pt x="0" y="0"/>
                </a:lnTo>
                <a:close/>
              </a:path>
            </a:pathLst>
          </a:custGeom>
          <a:blipFill>
            <a:blip r:embed="rId2"/>
            <a:stretch>
              <a:fillRect l="0" t="0" r="0" b="0"/>
            </a:stretch>
          </a:blipFill>
        </p:spPr>
      </p:sp>
      <p:sp>
        <p:nvSpPr>
          <p:cNvPr name="TextBox 3" id="3"/>
          <p:cNvSpPr txBox="true"/>
          <p:nvPr/>
        </p:nvSpPr>
        <p:spPr>
          <a:xfrm rot="0">
            <a:off x="5570727" y="1155566"/>
            <a:ext cx="7854566" cy="762339"/>
          </a:xfrm>
          <a:prstGeom prst="rect">
            <a:avLst/>
          </a:prstGeom>
        </p:spPr>
        <p:txBody>
          <a:bodyPr anchor="t" rtlCol="false" tIns="0" lIns="0" bIns="0" rIns="0">
            <a:spAutoFit/>
          </a:bodyPr>
          <a:lstStyle/>
          <a:p>
            <a:pPr algn="l">
              <a:lnSpc>
                <a:spcPts val="5729"/>
              </a:lnSpc>
              <a:spcBef>
                <a:spcPct val="0"/>
              </a:spcBef>
            </a:pPr>
            <a:r>
              <a:rPr lang="en-US" sz="4151" spc="406">
                <a:solidFill>
                  <a:srgbClr val="231F20"/>
                </a:solidFill>
                <a:latin typeface="Codec Pro ExtraBold"/>
              </a:rPr>
              <a:t>Cronograma de Trabajo.</a:t>
            </a:r>
          </a:p>
        </p:txBody>
      </p:sp>
    </p:spTree>
  </p:cSld>
  <p:clrMapOvr>
    <a:masterClrMapping/>
  </p:clrMapOvr>
</p:sld>
</file>

<file path=ppt/slides/slide100.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5400000">
            <a:off x="2924488" y="692541"/>
            <a:ext cx="391877" cy="342893"/>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397D5A"/>
            </a:solidFill>
          </p:spPr>
        </p:sp>
        <p:sp>
          <p:nvSpPr>
            <p:cNvPr name="TextBox 8" id="8"/>
            <p:cNvSpPr txBox="true"/>
            <p:nvPr/>
          </p:nvSpPr>
          <p:spPr>
            <a:xfrm>
              <a:off x="127000" y="31750"/>
              <a:ext cx="558800" cy="349250"/>
            </a:xfrm>
            <a:prstGeom prst="rect">
              <a:avLst/>
            </a:prstGeom>
          </p:spPr>
          <p:txBody>
            <a:bodyPr anchor="ctr" rtlCol="false" tIns="50800" lIns="50800" bIns="50800" rIns="50800"/>
            <a:lstStyle/>
            <a:p>
              <a:pPr algn="ctr">
                <a:lnSpc>
                  <a:spcPts val="1984"/>
                </a:lnSpc>
              </a:pPr>
            </a:p>
          </p:txBody>
        </p:sp>
      </p:grpSp>
      <p:sp>
        <p:nvSpPr>
          <p:cNvPr name="AutoShape 9" id="9"/>
          <p:cNvSpPr/>
          <p:nvPr/>
        </p:nvSpPr>
        <p:spPr>
          <a:xfrm flipH="true" flipV="true">
            <a:off x="9124950" y="2132478"/>
            <a:ext cx="0" cy="6668772"/>
          </a:xfrm>
          <a:prstGeom prst="line">
            <a:avLst/>
          </a:prstGeom>
          <a:ln cap="flat" w="38100">
            <a:solidFill>
              <a:srgbClr val="000000"/>
            </a:solidFill>
            <a:prstDash val="sysDot"/>
            <a:headEnd type="none" len="sm" w="sm"/>
            <a:tailEnd type="none" len="sm" w="sm"/>
          </a:ln>
        </p:spPr>
      </p:sp>
      <p:sp>
        <p:nvSpPr>
          <p:cNvPr name="Freeform 10" id="10"/>
          <p:cNvSpPr/>
          <p:nvPr/>
        </p:nvSpPr>
        <p:spPr>
          <a:xfrm flipH="false" flipV="false" rot="0">
            <a:off x="1759784" y="4199871"/>
            <a:ext cx="7146267" cy="3565068"/>
          </a:xfrm>
          <a:custGeom>
            <a:avLst/>
            <a:gdLst/>
            <a:ahLst/>
            <a:cxnLst/>
            <a:rect r="r" b="b" t="t" l="l"/>
            <a:pathLst>
              <a:path h="3565068" w="7146267">
                <a:moveTo>
                  <a:pt x="0" y="0"/>
                </a:moveTo>
                <a:lnTo>
                  <a:pt x="7146266" y="0"/>
                </a:lnTo>
                <a:lnTo>
                  <a:pt x="7146266" y="3565068"/>
                </a:lnTo>
                <a:lnTo>
                  <a:pt x="0" y="3565068"/>
                </a:lnTo>
                <a:lnTo>
                  <a:pt x="0" y="0"/>
                </a:lnTo>
                <a:close/>
              </a:path>
            </a:pathLst>
          </a:custGeom>
          <a:blipFill>
            <a:blip r:embed="rId4"/>
            <a:stretch>
              <a:fillRect l="0" t="0" r="0" b="0"/>
            </a:stretch>
          </a:blipFill>
        </p:spPr>
      </p:sp>
      <p:sp>
        <p:nvSpPr>
          <p:cNvPr name="Freeform 11" id="11"/>
          <p:cNvSpPr/>
          <p:nvPr/>
        </p:nvSpPr>
        <p:spPr>
          <a:xfrm flipH="false" flipV="false" rot="0">
            <a:off x="9658349" y="4199871"/>
            <a:ext cx="3562543" cy="3806296"/>
          </a:xfrm>
          <a:custGeom>
            <a:avLst/>
            <a:gdLst/>
            <a:ahLst/>
            <a:cxnLst/>
            <a:rect r="r" b="b" t="t" l="l"/>
            <a:pathLst>
              <a:path h="3806296" w="3562543">
                <a:moveTo>
                  <a:pt x="0" y="0"/>
                </a:moveTo>
                <a:lnTo>
                  <a:pt x="3562543" y="0"/>
                </a:lnTo>
                <a:lnTo>
                  <a:pt x="3562543" y="3806297"/>
                </a:lnTo>
                <a:lnTo>
                  <a:pt x="0" y="3806297"/>
                </a:lnTo>
                <a:lnTo>
                  <a:pt x="0" y="0"/>
                </a:lnTo>
                <a:close/>
              </a:path>
            </a:pathLst>
          </a:custGeom>
          <a:blipFill>
            <a:blip r:embed="rId5"/>
            <a:stretch>
              <a:fillRect l="0" t="0" r="0" b="0"/>
            </a:stretch>
          </a:blipFill>
        </p:spPr>
      </p:sp>
      <p:sp>
        <p:nvSpPr>
          <p:cNvPr name="Freeform 12" id="12"/>
          <p:cNvSpPr/>
          <p:nvPr/>
        </p:nvSpPr>
        <p:spPr>
          <a:xfrm flipH="false" flipV="false" rot="0">
            <a:off x="13420917" y="5118061"/>
            <a:ext cx="4197231" cy="2098616"/>
          </a:xfrm>
          <a:custGeom>
            <a:avLst/>
            <a:gdLst/>
            <a:ahLst/>
            <a:cxnLst/>
            <a:rect r="r" b="b" t="t" l="l"/>
            <a:pathLst>
              <a:path h="2098616" w="4197231">
                <a:moveTo>
                  <a:pt x="0" y="0"/>
                </a:moveTo>
                <a:lnTo>
                  <a:pt x="4197232" y="0"/>
                </a:lnTo>
                <a:lnTo>
                  <a:pt x="4197232" y="2098616"/>
                </a:lnTo>
                <a:lnTo>
                  <a:pt x="0" y="2098616"/>
                </a:lnTo>
                <a:lnTo>
                  <a:pt x="0" y="0"/>
                </a:lnTo>
                <a:close/>
              </a:path>
            </a:pathLst>
          </a:custGeom>
          <a:blipFill>
            <a:blip r:embed="rId6"/>
            <a:stretch>
              <a:fillRect l="0" t="0" r="0" b="0"/>
            </a:stretch>
          </a:blipFill>
        </p:spPr>
      </p:sp>
      <p:sp>
        <p:nvSpPr>
          <p:cNvPr name="TextBox 13" id="13"/>
          <p:cNvSpPr txBox="true"/>
          <p:nvPr/>
        </p:nvSpPr>
        <p:spPr>
          <a:xfrm rot="0">
            <a:off x="8654192" y="5143331"/>
            <a:ext cx="9525" cy="580390"/>
          </a:xfrm>
          <a:prstGeom prst="rect">
            <a:avLst/>
          </a:prstGeom>
        </p:spPr>
        <p:txBody>
          <a:bodyPr anchor="t" rtlCol="false" tIns="0" lIns="0" bIns="0" rIns="0">
            <a:spAutoFit/>
          </a:bodyPr>
          <a:lstStyle/>
          <a:p>
            <a:pPr algn="ctr">
              <a:lnSpc>
                <a:spcPts val="4759"/>
              </a:lnSpc>
            </a:pPr>
          </a:p>
        </p:txBody>
      </p:sp>
      <p:sp>
        <p:nvSpPr>
          <p:cNvPr name="TextBox 14" id="14"/>
          <p:cNvSpPr txBox="true"/>
          <p:nvPr/>
        </p:nvSpPr>
        <p:spPr>
          <a:xfrm rot="0">
            <a:off x="3736927" y="458883"/>
            <a:ext cx="12152533" cy="1065224"/>
          </a:xfrm>
          <a:prstGeom prst="rect">
            <a:avLst/>
          </a:prstGeom>
        </p:spPr>
        <p:txBody>
          <a:bodyPr anchor="t" rtlCol="false" tIns="0" lIns="0" bIns="0" rIns="0">
            <a:spAutoFit/>
          </a:bodyPr>
          <a:lstStyle/>
          <a:p>
            <a:pPr algn="just">
              <a:lnSpc>
                <a:spcPts val="4120"/>
              </a:lnSpc>
            </a:pPr>
            <a:r>
              <a:rPr lang="en-US" sz="2985" spc="292">
                <a:solidFill>
                  <a:srgbClr val="231F20"/>
                </a:solidFill>
                <a:latin typeface="Codec Pro ExtraBold Bold"/>
              </a:rPr>
              <a:t>Implementación de Power BI para la búsqueda y análisis de datos.</a:t>
            </a:r>
          </a:p>
        </p:txBody>
      </p:sp>
      <p:sp>
        <p:nvSpPr>
          <p:cNvPr name="TextBox 15" id="15"/>
          <p:cNvSpPr txBox="true"/>
          <p:nvPr/>
        </p:nvSpPr>
        <p:spPr>
          <a:xfrm rot="0">
            <a:off x="2059222" y="2692846"/>
            <a:ext cx="6138407" cy="797977"/>
          </a:xfrm>
          <a:prstGeom prst="rect">
            <a:avLst/>
          </a:prstGeom>
        </p:spPr>
        <p:txBody>
          <a:bodyPr anchor="t" rtlCol="false" tIns="0" lIns="0" bIns="0" rIns="0">
            <a:spAutoFit/>
          </a:bodyPr>
          <a:lstStyle/>
          <a:p>
            <a:pPr algn="just">
              <a:lnSpc>
                <a:spcPts val="3003"/>
              </a:lnSpc>
            </a:pPr>
            <a:r>
              <a:rPr lang="en-US" sz="2176" spc="213">
                <a:solidFill>
                  <a:srgbClr val="231F20"/>
                </a:solidFill>
                <a:latin typeface="Codec Pro ExtraBold"/>
              </a:rPr>
              <a:t>Nos aparecerá el siguiente recuadro, para conectar nuestro Servidor.</a:t>
            </a:r>
          </a:p>
        </p:txBody>
      </p:sp>
      <p:sp>
        <p:nvSpPr>
          <p:cNvPr name="TextBox 16" id="16"/>
          <p:cNvSpPr txBox="true"/>
          <p:nvPr/>
        </p:nvSpPr>
        <p:spPr>
          <a:xfrm rot="0">
            <a:off x="16405644" y="5143331"/>
            <a:ext cx="9525" cy="580390"/>
          </a:xfrm>
          <a:prstGeom prst="rect">
            <a:avLst/>
          </a:prstGeom>
        </p:spPr>
        <p:txBody>
          <a:bodyPr anchor="t" rtlCol="false" tIns="0" lIns="0" bIns="0" rIns="0">
            <a:spAutoFit/>
          </a:bodyPr>
          <a:lstStyle/>
          <a:p>
            <a:pPr algn="ctr">
              <a:lnSpc>
                <a:spcPts val="4759"/>
              </a:lnSpc>
            </a:pPr>
          </a:p>
        </p:txBody>
      </p:sp>
      <p:sp>
        <p:nvSpPr>
          <p:cNvPr name="TextBox 17" id="17"/>
          <p:cNvSpPr txBox="true"/>
          <p:nvPr/>
        </p:nvSpPr>
        <p:spPr>
          <a:xfrm rot="0">
            <a:off x="10151689" y="2361594"/>
            <a:ext cx="6138407" cy="1559977"/>
          </a:xfrm>
          <a:prstGeom prst="rect">
            <a:avLst/>
          </a:prstGeom>
        </p:spPr>
        <p:txBody>
          <a:bodyPr anchor="t" rtlCol="false" tIns="0" lIns="0" bIns="0" rIns="0">
            <a:spAutoFit/>
          </a:bodyPr>
          <a:lstStyle/>
          <a:p>
            <a:pPr algn="just">
              <a:lnSpc>
                <a:spcPts val="3003"/>
              </a:lnSpc>
            </a:pPr>
            <a:r>
              <a:rPr lang="en-US" sz="2176" spc="213">
                <a:solidFill>
                  <a:srgbClr val="231F20"/>
                </a:solidFill>
                <a:latin typeface="Codec Pro ExtraBold"/>
              </a:rPr>
              <a:t>Nos dirigimos a nuestro SQL SERVER y seleccionamos en “Analysis Server” y copiamos el nombre de nuestra ruta y la pegamos en el paso anterior.</a:t>
            </a:r>
          </a:p>
        </p:txBody>
      </p:sp>
    </p:spTree>
  </p:cSld>
  <p:clrMapOvr>
    <a:masterClrMapping/>
  </p:clrMapOvr>
</p:sld>
</file>

<file path=ppt/slides/slide10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5400000">
            <a:off x="2924488" y="692541"/>
            <a:ext cx="391877" cy="342893"/>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397D5A"/>
            </a:solidFill>
          </p:spPr>
        </p:sp>
        <p:sp>
          <p:nvSpPr>
            <p:cNvPr name="TextBox 8" id="8"/>
            <p:cNvSpPr txBox="true"/>
            <p:nvPr/>
          </p:nvSpPr>
          <p:spPr>
            <a:xfrm>
              <a:off x="127000" y="31750"/>
              <a:ext cx="558800" cy="349250"/>
            </a:xfrm>
            <a:prstGeom prst="rect">
              <a:avLst/>
            </a:prstGeom>
          </p:spPr>
          <p:txBody>
            <a:bodyPr anchor="ctr" rtlCol="false" tIns="50800" lIns="50800" bIns="50800" rIns="50800"/>
            <a:lstStyle/>
            <a:p>
              <a:pPr algn="ctr">
                <a:lnSpc>
                  <a:spcPts val="1984"/>
                </a:lnSpc>
              </a:pPr>
            </a:p>
          </p:txBody>
        </p:sp>
      </p:grpSp>
      <p:sp>
        <p:nvSpPr>
          <p:cNvPr name="AutoShape 9" id="9"/>
          <p:cNvSpPr/>
          <p:nvPr/>
        </p:nvSpPr>
        <p:spPr>
          <a:xfrm flipH="true" flipV="true">
            <a:off x="9124950" y="2132478"/>
            <a:ext cx="0" cy="6668772"/>
          </a:xfrm>
          <a:prstGeom prst="line">
            <a:avLst/>
          </a:prstGeom>
          <a:ln cap="flat" w="38100">
            <a:solidFill>
              <a:srgbClr val="000000"/>
            </a:solidFill>
            <a:prstDash val="sysDot"/>
            <a:headEnd type="none" len="sm" w="sm"/>
            <a:tailEnd type="none" len="sm" w="sm"/>
          </a:ln>
        </p:spPr>
      </p:sp>
      <p:sp>
        <p:nvSpPr>
          <p:cNvPr name="Freeform 10" id="10"/>
          <p:cNvSpPr/>
          <p:nvPr/>
        </p:nvSpPr>
        <p:spPr>
          <a:xfrm flipH="false" flipV="false" rot="0">
            <a:off x="2731283" y="3921571"/>
            <a:ext cx="5484759" cy="4446572"/>
          </a:xfrm>
          <a:custGeom>
            <a:avLst/>
            <a:gdLst/>
            <a:ahLst/>
            <a:cxnLst/>
            <a:rect r="r" b="b" t="t" l="l"/>
            <a:pathLst>
              <a:path h="4446572" w="5484759">
                <a:moveTo>
                  <a:pt x="0" y="0"/>
                </a:moveTo>
                <a:lnTo>
                  <a:pt x="5484759" y="0"/>
                </a:lnTo>
                <a:lnTo>
                  <a:pt x="5484759" y="4446572"/>
                </a:lnTo>
                <a:lnTo>
                  <a:pt x="0" y="4446572"/>
                </a:lnTo>
                <a:lnTo>
                  <a:pt x="0" y="0"/>
                </a:lnTo>
                <a:close/>
              </a:path>
            </a:pathLst>
          </a:custGeom>
          <a:blipFill>
            <a:blip r:embed="rId4"/>
            <a:stretch>
              <a:fillRect l="0" t="0" r="0" b="0"/>
            </a:stretch>
          </a:blipFill>
        </p:spPr>
      </p:sp>
      <p:sp>
        <p:nvSpPr>
          <p:cNvPr name="Freeform 11" id="11"/>
          <p:cNvSpPr/>
          <p:nvPr/>
        </p:nvSpPr>
        <p:spPr>
          <a:xfrm flipH="false" flipV="false" rot="0">
            <a:off x="10059076" y="4072889"/>
            <a:ext cx="6169702" cy="4143936"/>
          </a:xfrm>
          <a:custGeom>
            <a:avLst/>
            <a:gdLst/>
            <a:ahLst/>
            <a:cxnLst/>
            <a:rect r="r" b="b" t="t" l="l"/>
            <a:pathLst>
              <a:path h="4143936" w="6169702">
                <a:moveTo>
                  <a:pt x="0" y="0"/>
                </a:moveTo>
                <a:lnTo>
                  <a:pt x="6169702" y="0"/>
                </a:lnTo>
                <a:lnTo>
                  <a:pt x="6169702" y="4143936"/>
                </a:lnTo>
                <a:lnTo>
                  <a:pt x="0" y="4143936"/>
                </a:lnTo>
                <a:lnTo>
                  <a:pt x="0" y="0"/>
                </a:lnTo>
                <a:close/>
              </a:path>
            </a:pathLst>
          </a:custGeom>
          <a:blipFill>
            <a:blip r:embed="rId5"/>
            <a:stretch>
              <a:fillRect l="0" t="0" r="0" b="0"/>
            </a:stretch>
          </a:blipFill>
        </p:spPr>
      </p:sp>
      <p:sp>
        <p:nvSpPr>
          <p:cNvPr name="TextBox 12" id="12"/>
          <p:cNvSpPr txBox="true"/>
          <p:nvPr/>
        </p:nvSpPr>
        <p:spPr>
          <a:xfrm rot="0">
            <a:off x="8654192" y="5143331"/>
            <a:ext cx="9525" cy="580390"/>
          </a:xfrm>
          <a:prstGeom prst="rect">
            <a:avLst/>
          </a:prstGeom>
        </p:spPr>
        <p:txBody>
          <a:bodyPr anchor="t" rtlCol="false" tIns="0" lIns="0" bIns="0" rIns="0">
            <a:spAutoFit/>
          </a:bodyPr>
          <a:lstStyle/>
          <a:p>
            <a:pPr algn="ctr">
              <a:lnSpc>
                <a:spcPts val="4759"/>
              </a:lnSpc>
            </a:pPr>
          </a:p>
        </p:txBody>
      </p:sp>
      <p:sp>
        <p:nvSpPr>
          <p:cNvPr name="TextBox 13" id="13"/>
          <p:cNvSpPr txBox="true"/>
          <p:nvPr/>
        </p:nvSpPr>
        <p:spPr>
          <a:xfrm rot="0">
            <a:off x="3736927" y="458883"/>
            <a:ext cx="12152533" cy="1065224"/>
          </a:xfrm>
          <a:prstGeom prst="rect">
            <a:avLst/>
          </a:prstGeom>
        </p:spPr>
        <p:txBody>
          <a:bodyPr anchor="t" rtlCol="false" tIns="0" lIns="0" bIns="0" rIns="0">
            <a:spAutoFit/>
          </a:bodyPr>
          <a:lstStyle/>
          <a:p>
            <a:pPr algn="just">
              <a:lnSpc>
                <a:spcPts val="4120"/>
              </a:lnSpc>
            </a:pPr>
            <a:r>
              <a:rPr lang="en-US" sz="2985" spc="292">
                <a:solidFill>
                  <a:srgbClr val="231F20"/>
                </a:solidFill>
                <a:latin typeface="Codec Pro ExtraBold Bold"/>
              </a:rPr>
              <a:t>Implementación de Power BI para la búsqueda y análisis de datos.</a:t>
            </a:r>
          </a:p>
        </p:txBody>
      </p:sp>
      <p:sp>
        <p:nvSpPr>
          <p:cNvPr name="TextBox 14" id="14"/>
          <p:cNvSpPr txBox="true"/>
          <p:nvPr/>
        </p:nvSpPr>
        <p:spPr>
          <a:xfrm rot="0">
            <a:off x="2059222" y="2692846"/>
            <a:ext cx="6138407" cy="797977"/>
          </a:xfrm>
          <a:prstGeom prst="rect">
            <a:avLst/>
          </a:prstGeom>
        </p:spPr>
        <p:txBody>
          <a:bodyPr anchor="t" rtlCol="false" tIns="0" lIns="0" bIns="0" rIns="0">
            <a:spAutoFit/>
          </a:bodyPr>
          <a:lstStyle/>
          <a:p>
            <a:pPr algn="just">
              <a:lnSpc>
                <a:spcPts val="3003"/>
              </a:lnSpc>
            </a:pPr>
            <a:r>
              <a:rPr lang="en-US" sz="2176" spc="213">
                <a:solidFill>
                  <a:srgbClr val="231F20"/>
                </a:solidFill>
                <a:latin typeface="Codec Pro ExtraBold"/>
              </a:rPr>
              <a:t>Buscamos nuestros Cubos y le damos en aceptar</a:t>
            </a:r>
          </a:p>
        </p:txBody>
      </p:sp>
      <p:sp>
        <p:nvSpPr>
          <p:cNvPr name="TextBox 15" id="15"/>
          <p:cNvSpPr txBox="true"/>
          <p:nvPr/>
        </p:nvSpPr>
        <p:spPr>
          <a:xfrm rot="0">
            <a:off x="16405644" y="5143331"/>
            <a:ext cx="9525" cy="580390"/>
          </a:xfrm>
          <a:prstGeom prst="rect">
            <a:avLst/>
          </a:prstGeom>
        </p:spPr>
        <p:txBody>
          <a:bodyPr anchor="t" rtlCol="false" tIns="0" lIns="0" bIns="0" rIns="0">
            <a:spAutoFit/>
          </a:bodyPr>
          <a:lstStyle/>
          <a:p>
            <a:pPr algn="ctr">
              <a:lnSpc>
                <a:spcPts val="4759"/>
              </a:lnSpc>
            </a:pPr>
          </a:p>
        </p:txBody>
      </p:sp>
      <p:sp>
        <p:nvSpPr>
          <p:cNvPr name="TextBox 16" id="16"/>
          <p:cNvSpPr txBox="true"/>
          <p:nvPr/>
        </p:nvSpPr>
        <p:spPr>
          <a:xfrm rot="0">
            <a:off x="10151689" y="2361594"/>
            <a:ext cx="6138407" cy="1178977"/>
          </a:xfrm>
          <a:prstGeom prst="rect">
            <a:avLst/>
          </a:prstGeom>
        </p:spPr>
        <p:txBody>
          <a:bodyPr anchor="t" rtlCol="false" tIns="0" lIns="0" bIns="0" rIns="0">
            <a:spAutoFit/>
          </a:bodyPr>
          <a:lstStyle/>
          <a:p>
            <a:pPr algn="just">
              <a:lnSpc>
                <a:spcPts val="3003"/>
              </a:lnSpc>
            </a:pPr>
            <a:r>
              <a:rPr lang="en-US" sz="2176" spc="213">
                <a:solidFill>
                  <a:srgbClr val="231F20"/>
                </a:solidFill>
                <a:latin typeface="Codec Pro ExtraBold"/>
              </a:rPr>
              <a:t>Nos va a redirigir a la siguiente interfaz donde finalmente podremos trabajar</a:t>
            </a:r>
          </a:p>
        </p:txBody>
      </p:sp>
    </p:spTree>
  </p:cSld>
  <p:clrMapOvr>
    <a:masterClrMapping/>
  </p:clrMapOvr>
</p:sld>
</file>

<file path=ppt/slides/slide102.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5400000">
            <a:off x="2924488" y="692541"/>
            <a:ext cx="391877" cy="342893"/>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397D5A"/>
            </a:solidFill>
          </p:spPr>
        </p:sp>
        <p:sp>
          <p:nvSpPr>
            <p:cNvPr name="TextBox 8" id="8"/>
            <p:cNvSpPr txBox="true"/>
            <p:nvPr/>
          </p:nvSpPr>
          <p:spPr>
            <a:xfrm>
              <a:off x="127000" y="31750"/>
              <a:ext cx="558800" cy="349250"/>
            </a:xfrm>
            <a:prstGeom prst="rect">
              <a:avLst/>
            </a:prstGeom>
          </p:spPr>
          <p:txBody>
            <a:bodyPr anchor="ctr" rtlCol="false" tIns="50800" lIns="50800" bIns="50800" rIns="50800"/>
            <a:lstStyle/>
            <a:p>
              <a:pPr algn="ctr">
                <a:lnSpc>
                  <a:spcPts val="1984"/>
                </a:lnSpc>
              </a:pPr>
            </a:p>
          </p:txBody>
        </p:sp>
      </p:grpSp>
      <p:sp>
        <p:nvSpPr>
          <p:cNvPr name="Freeform 9" id="9"/>
          <p:cNvSpPr/>
          <p:nvPr/>
        </p:nvSpPr>
        <p:spPr>
          <a:xfrm flipH="false" flipV="false" rot="0">
            <a:off x="2948981" y="1965587"/>
            <a:ext cx="12483425" cy="7002553"/>
          </a:xfrm>
          <a:custGeom>
            <a:avLst/>
            <a:gdLst/>
            <a:ahLst/>
            <a:cxnLst/>
            <a:rect r="r" b="b" t="t" l="l"/>
            <a:pathLst>
              <a:path h="7002553" w="12483425">
                <a:moveTo>
                  <a:pt x="0" y="0"/>
                </a:moveTo>
                <a:lnTo>
                  <a:pt x="12483424" y="0"/>
                </a:lnTo>
                <a:lnTo>
                  <a:pt x="12483424" y="7002553"/>
                </a:lnTo>
                <a:lnTo>
                  <a:pt x="0" y="7002553"/>
                </a:lnTo>
                <a:lnTo>
                  <a:pt x="0" y="0"/>
                </a:lnTo>
                <a:close/>
              </a:path>
            </a:pathLst>
          </a:custGeom>
          <a:blipFill>
            <a:blip r:embed="rId4"/>
            <a:stretch>
              <a:fillRect l="0" t="0" r="0" b="0"/>
            </a:stretch>
          </a:blipFill>
        </p:spPr>
      </p:sp>
      <p:sp>
        <p:nvSpPr>
          <p:cNvPr name="TextBox 10" id="10"/>
          <p:cNvSpPr txBox="true"/>
          <p:nvPr/>
        </p:nvSpPr>
        <p:spPr>
          <a:xfrm rot="0">
            <a:off x="8654192" y="5143331"/>
            <a:ext cx="9525" cy="580390"/>
          </a:xfrm>
          <a:prstGeom prst="rect">
            <a:avLst/>
          </a:prstGeom>
        </p:spPr>
        <p:txBody>
          <a:bodyPr anchor="t" rtlCol="false" tIns="0" lIns="0" bIns="0" rIns="0">
            <a:spAutoFit/>
          </a:bodyPr>
          <a:lstStyle/>
          <a:p>
            <a:pPr algn="ctr">
              <a:lnSpc>
                <a:spcPts val="4759"/>
              </a:lnSpc>
            </a:pPr>
          </a:p>
        </p:txBody>
      </p:sp>
      <p:sp>
        <p:nvSpPr>
          <p:cNvPr name="TextBox 11" id="11"/>
          <p:cNvSpPr txBox="true"/>
          <p:nvPr/>
        </p:nvSpPr>
        <p:spPr>
          <a:xfrm rot="0">
            <a:off x="3736927" y="458883"/>
            <a:ext cx="12152533" cy="1579574"/>
          </a:xfrm>
          <a:prstGeom prst="rect">
            <a:avLst/>
          </a:prstGeom>
        </p:spPr>
        <p:txBody>
          <a:bodyPr anchor="t" rtlCol="false" tIns="0" lIns="0" bIns="0" rIns="0">
            <a:spAutoFit/>
          </a:bodyPr>
          <a:lstStyle/>
          <a:p>
            <a:pPr algn="just">
              <a:lnSpc>
                <a:spcPts val="4120"/>
              </a:lnSpc>
            </a:pPr>
            <a:r>
              <a:rPr lang="en-US" sz="2985" spc="292">
                <a:solidFill>
                  <a:srgbClr val="231F20"/>
                </a:solidFill>
                <a:latin typeface="Codec Pro ExtraBold Bold"/>
              </a:rPr>
              <a:t>TRABAJAMOS AHORA CON LOS REQUERIMIENTOS FUNCIONALES</a:t>
            </a:r>
          </a:p>
          <a:p>
            <a:pPr algn="just">
              <a:lnSpc>
                <a:spcPts val="4120"/>
              </a:lnSpc>
            </a:pPr>
          </a:p>
        </p:txBody>
      </p:sp>
      <p:sp>
        <p:nvSpPr>
          <p:cNvPr name="TextBox 12" id="12"/>
          <p:cNvSpPr txBox="true"/>
          <p:nvPr/>
        </p:nvSpPr>
        <p:spPr>
          <a:xfrm rot="0">
            <a:off x="16405644" y="5143331"/>
            <a:ext cx="9525" cy="580390"/>
          </a:xfrm>
          <a:prstGeom prst="rect">
            <a:avLst/>
          </a:prstGeom>
        </p:spPr>
        <p:txBody>
          <a:bodyPr anchor="t" rtlCol="false" tIns="0" lIns="0" bIns="0" rIns="0">
            <a:spAutoFit/>
          </a:bodyPr>
          <a:lstStyle/>
          <a:p>
            <a:pPr algn="ctr">
              <a:lnSpc>
                <a:spcPts val="4759"/>
              </a:lnSpc>
            </a:pPr>
          </a:p>
        </p:txBody>
      </p:sp>
    </p:spTree>
  </p:cSld>
  <p:clrMapOvr>
    <a:masterClrMapping/>
  </p:clrMapOvr>
</p:sld>
</file>

<file path=ppt/slides/slide103.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5400000">
            <a:off x="2924488" y="692541"/>
            <a:ext cx="391877" cy="342893"/>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397D5A"/>
            </a:solidFill>
          </p:spPr>
        </p:sp>
        <p:sp>
          <p:nvSpPr>
            <p:cNvPr name="TextBox 8" id="8"/>
            <p:cNvSpPr txBox="true"/>
            <p:nvPr/>
          </p:nvSpPr>
          <p:spPr>
            <a:xfrm>
              <a:off x="127000" y="31750"/>
              <a:ext cx="558800" cy="349250"/>
            </a:xfrm>
            <a:prstGeom prst="rect">
              <a:avLst/>
            </a:prstGeom>
          </p:spPr>
          <p:txBody>
            <a:bodyPr anchor="ctr" rtlCol="false" tIns="50800" lIns="50800" bIns="50800" rIns="50800"/>
            <a:lstStyle/>
            <a:p>
              <a:pPr algn="ctr">
                <a:lnSpc>
                  <a:spcPts val="1984"/>
                </a:lnSpc>
              </a:pPr>
            </a:p>
          </p:txBody>
        </p:sp>
      </p:grpSp>
      <p:sp>
        <p:nvSpPr>
          <p:cNvPr name="Freeform 9" id="9"/>
          <p:cNvSpPr/>
          <p:nvPr/>
        </p:nvSpPr>
        <p:spPr>
          <a:xfrm flipH="false" flipV="false" rot="0">
            <a:off x="3366284" y="1733500"/>
            <a:ext cx="12445191" cy="6953013"/>
          </a:xfrm>
          <a:custGeom>
            <a:avLst/>
            <a:gdLst/>
            <a:ahLst/>
            <a:cxnLst/>
            <a:rect r="r" b="b" t="t" l="l"/>
            <a:pathLst>
              <a:path h="6953013" w="12445191">
                <a:moveTo>
                  <a:pt x="0" y="0"/>
                </a:moveTo>
                <a:lnTo>
                  <a:pt x="12445191" y="0"/>
                </a:lnTo>
                <a:lnTo>
                  <a:pt x="12445191" y="6953013"/>
                </a:lnTo>
                <a:lnTo>
                  <a:pt x="0" y="6953013"/>
                </a:lnTo>
                <a:lnTo>
                  <a:pt x="0" y="0"/>
                </a:lnTo>
                <a:close/>
              </a:path>
            </a:pathLst>
          </a:custGeom>
          <a:blipFill>
            <a:blip r:embed="rId4"/>
            <a:stretch>
              <a:fillRect l="0" t="0" r="0" b="0"/>
            </a:stretch>
          </a:blipFill>
        </p:spPr>
      </p:sp>
      <p:sp>
        <p:nvSpPr>
          <p:cNvPr name="TextBox 10" id="10"/>
          <p:cNvSpPr txBox="true"/>
          <p:nvPr/>
        </p:nvSpPr>
        <p:spPr>
          <a:xfrm rot="0">
            <a:off x="8654192" y="5143331"/>
            <a:ext cx="9525" cy="580390"/>
          </a:xfrm>
          <a:prstGeom prst="rect">
            <a:avLst/>
          </a:prstGeom>
        </p:spPr>
        <p:txBody>
          <a:bodyPr anchor="t" rtlCol="false" tIns="0" lIns="0" bIns="0" rIns="0">
            <a:spAutoFit/>
          </a:bodyPr>
          <a:lstStyle/>
          <a:p>
            <a:pPr algn="ctr">
              <a:lnSpc>
                <a:spcPts val="4759"/>
              </a:lnSpc>
            </a:pPr>
          </a:p>
        </p:txBody>
      </p:sp>
      <p:sp>
        <p:nvSpPr>
          <p:cNvPr name="TextBox 11" id="11"/>
          <p:cNvSpPr txBox="true"/>
          <p:nvPr/>
        </p:nvSpPr>
        <p:spPr>
          <a:xfrm rot="0">
            <a:off x="3736927" y="458883"/>
            <a:ext cx="12152533" cy="1579574"/>
          </a:xfrm>
          <a:prstGeom prst="rect">
            <a:avLst/>
          </a:prstGeom>
        </p:spPr>
        <p:txBody>
          <a:bodyPr anchor="t" rtlCol="false" tIns="0" lIns="0" bIns="0" rIns="0">
            <a:spAutoFit/>
          </a:bodyPr>
          <a:lstStyle/>
          <a:p>
            <a:pPr algn="just">
              <a:lnSpc>
                <a:spcPts val="4120"/>
              </a:lnSpc>
            </a:pPr>
            <a:r>
              <a:rPr lang="en-US" sz="2985" spc="292">
                <a:solidFill>
                  <a:srgbClr val="231F20"/>
                </a:solidFill>
                <a:latin typeface="Codec Pro ExtraBold Bold"/>
              </a:rPr>
              <a:t>TRABAJAMOS AHORA CON LOS REQUERIMIENTOS FUNCIONALES</a:t>
            </a:r>
          </a:p>
          <a:p>
            <a:pPr algn="just">
              <a:lnSpc>
                <a:spcPts val="4120"/>
              </a:lnSpc>
            </a:pPr>
          </a:p>
        </p:txBody>
      </p:sp>
      <p:sp>
        <p:nvSpPr>
          <p:cNvPr name="TextBox 12" id="12"/>
          <p:cNvSpPr txBox="true"/>
          <p:nvPr/>
        </p:nvSpPr>
        <p:spPr>
          <a:xfrm rot="0">
            <a:off x="16405644" y="5143331"/>
            <a:ext cx="9525" cy="580390"/>
          </a:xfrm>
          <a:prstGeom prst="rect">
            <a:avLst/>
          </a:prstGeom>
        </p:spPr>
        <p:txBody>
          <a:bodyPr anchor="t" rtlCol="false" tIns="0" lIns="0" bIns="0" rIns="0">
            <a:spAutoFit/>
          </a:bodyPr>
          <a:lstStyle/>
          <a:p>
            <a:pPr algn="ctr">
              <a:lnSpc>
                <a:spcPts val="4759"/>
              </a:lnSpc>
            </a:pPr>
          </a:p>
        </p:txBody>
      </p:sp>
    </p:spTree>
  </p:cSld>
  <p:clrMapOvr>
    <a:masterClrMapping/>
  </p:clrMapOvr>
</p:sld>
</file>

<file path=ppt/slides/slide104.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5400000">
            <a:off x="2924488" y="692541"/>
            <a:ext cx="391877" cy="342893"/>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397D5A"/>
            </a:solidFill>
          </p:spPr>
        </p:sp>
        <p:sp>
          <p:nvSpPr>
            <p:cNvPr name="TextBox 8" id="8"/>
            <p:cNvSpPr txBox="true"/>
            <p:nvPr/>
          </p:nvSpPr>
          <p:spPr>
            <a:xfrm>
              <a:off x="127000" y="31750"/>
              <a:ext cx="558800" cy="349250"/>
            </a:xfrm>
            <a:prstGeom prst="rect">
              <a:avLst/>
            </a:prstGeom>
          </p:spPr>
          <p:txBody>
            <a:bodyPr anchor="ctr" rtlCol="false" tIns="50800" lIns="50800" bIns="50800" rIns="50800"/>
            <a:lstStyle/>
            <a:p>
              <a:pPr algn="ctr">
                <a:lnSpc>
                  <a:spcPts val="1984"/>
                </a:lnSpc>
              </a:pPr>
            </a:p>
          </p:txBody>
        </p:sp>
      </p:grpSp>
      <p:sp>
        <p:nvSpPr>
          <p:cNvPr name="Freeform 9" id="9"/>
          <p:cNvSpPr/>
          <p:nvPr/>
        </p:nvSpPr>
        <p:spPr>
          <a:xfrm flipH="false" flipV="false" rot="0">
            <a:off x="3363084" y="1933330"/>
            <a:ext cx="12325497" cy="6844407"/>
          </a:xfrm>
          <a:custGeom>
            <a:avLst/>
            <a:gdLst/>
            <a:ahLst/>
            <a:cxnLst/>
            <a:rect r="r" b="b" t="t" l="l"/>
            <a:pathLst>
              <a:path h="6844407" w="12325497">
                <a:moveTo>
                  <a:pt x="0" y="0"/>
                </a:moveTo>
                <a:lnTo>
                  <a:pt x="12325498" y="0"/>
                </a:lnTo>
                <a:lnTo>
                  <a:pt x="12325498" y="6844407"/>
                </a:lnTo>
                <a:lnTo>
                  <a:pt x="0" y="6844407"/>
                </a:lnTo>
                <a:lnTo>
                  <a:pt x="0" y="0"/>
                </a:lnTo>
                <a:close/>
              </a:path>
            </a:pathLst>
          </a:custGeom>
          <a:blipFill>
            <a:blip r:embed="rId4"/>
            <a:stretch>
              <a:fillRect l="0" t="0" r="0" b="0"/>
            </a:stretch>
          </a:blipFill>
        </p:spPr>
      </p:sp>
      <p:sp>
        <p:nvSpPr>
          <p:cNvPr name="TextBox 10" id="10"/>
          <p:cNvSpPr txBox="true"/>
          <p:nvPr/>
        </p:nvSpPr>
        <p:spPr>
          <a:xfrm rot="0">
            <a:off x="8654192" y="5143331"/>
            <a:ext cx="9525" cy="580390"/>
          </a:xfrm>
          <a:prstGeom prst="rect">
            <a:avLst/>
          </a:prstGeom>
        </p:spPr>
        <p:txBody>
          <a:bodyPr anchor="t" rtlCol="false" tIns="0" lIns="0" bIns="0" rIns="0">
            <a:spAutoFit/>
          </a:bodyPr>
          <a:lstStyle/>
          <a:p>
            <a:pPr algn="ctr">
              <a:lnSpc>
                <a:spcPts val="4759"/>
              </a:lnSpc>
            </a:pPr>
          </a:p>
        </p:txBody>
      </p:sp>
      <p:sp>
        <p:nvSpPr>
          <p:cNvPr name="TextBox 11" id="11"/>
          <p:cNvSpPr txBox="true"/>
          <p:nvPr/>
        </p:nvSpPr>
        <p:spPr>
          <a:xfrm rot="0">
            <a:off x="3736927" y="458883"/>
            <a:ext cx="12152533" cy="1579574"/>
          </a:xfrm>
          <a:prstGeom prst="rect">
            <a:avLst/>
          </a:prstGeom>
        </p:spPr>
        <p:txBody>
          <a:bodyPr anchor="t" rtlCol="false" tIns="0" lIns="0" bIns="0" rIns="0">
            <a:spAutoFit/>
          </a:bodyPr>
          <a:lstStyle/>
          <a:p>
            <a:pPr algn="just">
              <a:lnSpc>
                <a:spcPts val="4120"/>
              </a:lnSpc>
            </a:pPr>
            <a:r>
              <a:rPr lang="en-US" sz="2985" spc="292">
                <a:solidFill>
                  <a:srgbClr val="231F20"/>
                </a:solidFill>
                <a:latin typeface="Codec Pro ExtraBold Bold"/>
              </a:rPr>
              <a:t>TRABAJAMOS AHORA CON LOS REQUERIMIENTOS FUNCIONALES</a:t>
            </a:r>
          </a:p>
          <a:p>
            <a:pPr algn="just">
              <a:lnSpc>
                <a:spcPts val="4120"/>
              </a:lnSpc>
            </a:pPr>
          </a:p>
        </p:txBody>
      </p:sp>
      <p:sp>
        <p:nvSpPr>
          <p:cNvPr name="TextBox 12" id="12"/>
          <p:cNvSpPr txBox="true"/>
          <p:nvPr/>
        </p:nvSpPr>
        <p:spPr>
          <a:xfrm rot="0">
            <a:off x="16405644" y="5143331"/>
            <a:ext cx="9525" cy="580390"/>
          </a:xfrm>
          <a:prstGeom prst="rect">
            <a:avLst/>
          </a:prstGeom>
        </p:spPr>
        <p:txBody>
          <a:bodyPr anchor="t" rtlCol="false" tIns="0" lIns="0" bIns="0" rIns="0">
            <a:spAutoFit/>
          </a:bodyPr>
          <a:lstStyle/>
          <a:p>
            <a:pPr algn="ctr">
              <a:lnSpc>
                <a:spcPts val="4759"/>
              </a:lnSpc>
            </a:pPr>
          </a:p>
        </p:txBody>
      </p:sp>
    </p:spTree>
  </p:cSld>
  <p:clrMapOvr>
    <a:masterClrMapping/>
  </p:clrMapOvr>
</p:sld>
</file>

<file path=ppt/slides/slide105.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5400000">
            <a:off x="2924488" y="692541"/>
            <a:ext cx="391877" cy="342893"/>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397D5A"/>
            </a:solidFill>
          </p:spPr>
        </p:sp>
        <p:sp>
          <p:nvSpPr>
            <p:cNvPr name="TextBox 8" id="8"/>
            <p:cNvSpPr txBox="true"/>
            <p:nvPr/>
          </p:nvSpPr>
          <p:spPr>
            <a:xfrm>
              <a:off x="127000" y="31750"/>
              <a:ext cx="558800" cy="349250"/>
            </a:xfrm>
            <a:prstGeom prst="rect">
              <a:avLst/>
            </a:prstGeom>
          </p:spPr>
          <p:txBody>
            <a:bodyPr anchor="ctr" rtlCol="false" tIns="50800" lIns="50800" bIns="50800" rIns="50800"/>
            <a:lstStyle/>
            <a:p>
              <a:pPr algn="ctr">
                <a:lnSpc>
                  <a:spcPts val="1984"/>
                </a:lnSpc>
              </a:pPr>
            </a:p>
          </p:txBody>
        </p:sp>
      </p:grpSp>
      <p:sp>
        <p:nvSpPr>
          <p:cNvPr name="Freeform 9" id="9"/>
          <p:cNvSpPr/>
          <p:nvPr/>
        </p:nvSpPr>
        <p:spPr>
          <a:xfrm flipH="false" flipV="false" rot="0">
            <a:off x="2897538" y="2021032"/>
            <a:ext cx="12668081" cy="6891665"/>
          </a:xfrm>
          <a:custGeom>
            <a:avLst/>
            <a:gdLst/>
            <a:ahLst/>
            <a:cxnLst/>
            <a:rect r="r" b="b" t="t" l="l"/>
            <a:pathLst>
              <a:path h="6891665" w="12668081">
                <a:moveTo>
                  <a:pt x="0" y="0"/>
                </a:moveTo>
                <a:lnTo>
                  <a:pt x="12668080" y="0"/>
                </a:lnTo>
                <a:lnTo>
                  <a:pt x="12668080" y="6891664"/>
                </a:lnTo>
                <a:lnTo>
                  <a:pt x="0" y="6891664"/>
                </a:lnTo>
                <a:lnTo>
                  <a:pt x="0" y="0"/>
                </a:lnTo>
                <a:close/>
              </a:path>
            </a:pathLst>
          </a:custGeom>
          <a:blipFill>
            <a:blip r:embed="rId4"/>
            <a:stretch>
              <a:fillRect l="0" t="0" r="0" b="0"/>
            </a:stretch>
          </a:blipFill>
        </p:spPr>
      </p:sp>
      <p:sp>
        <p:nvSpPr>
          <p:cNvPr name="TextBox 10" id="10"/>
          <p:cNvSpPr txBox="true"/>
          <p:nvPr/>
        </p:nvSpPr>
        <p:spPr>
          <a:xfrm rot="0">
            <a:off x="8654192" y="5143331"/>
            <a:ext cx="9525" cy="580390"/>
          </a:xfrm>
          <a:prstGeom prst="rect">
            <a:avLst/>
          </a:prstGeom>
        </p:spPr>
        <p:txBody>
          <a:bodyPr anchor="t" rtlCol="false" tIns="0" lIns="0" bIns="0" rIns="0">
            <a:spAutoFit/>
          </a:bodyPr>
          <a:lstStyle/>
          <a:p>
            <a:pPr algn="ctr">
              <a:lnSpc>
                <a:spcPts val="4759"/>
              </a:lnSpc>
            </a:pPr>
          </a:p>
        </p:txBody>
      </p:sp>
      <p:sp>
        <p:nvSpPr>
          <p:cNvPr name="TextBox 11" id="11"/>
          <p:cNvSpPr txBox="true"/>
          <p:nvPr/>
        </p:nvSpPr>
        <p:spPr>
          <a:xfrm rot="0">
            <a:off x="3736927" y="458883"/>
            <a:ext cx="12152533" cy="1579574"/>
          </a:xfrm>
          <a:prstGeom prst="rect">
            <a:avLst/>
          </a:prstGeom>
        </p:spPr>
        <p:txBody>
          <a:bodyPr anchor="t" rtlCol="false" tIns="0" lIns="0" bIns="0" rIns="0">
            <a:spAutoFit/>
          </a:bodyPr>
          <a:lstStyle/>
          <a:p>
            <a:pPr algn="just">
              <a:lnSpc>
                <a:spcPts val="4120"/>
              </a:lnSpc>
            </a:pPr>
            <a:r>
              <a:rPr lang="en-US" sz="2985" spc="292">
                <a:solidFill>
                  <a:srgbClr val="231F20"/>
                </a:solidFill>
                <a:latin typeface="Codec Pro ExtraBold Bold"/>
              </a:rPr>
              <a:t>TRABAJAMOS AHORA CON LOS REQUERIMIENTOS FUNCIONALES</a:t>
            </a:r>
          </a:p>
          <a:p>
            <a:pPr algn="just">
              <a:lnSpc>
                <a:spcPts val="4120"/>
              </a:lnSpc>
            </a:pPr>
          </a:p>
        </p:txBody>
      </p:sp>
      <p:sp>
        <p:nvSpPr>
          <p:cNvPr name="TextBox 12" id="12"/>
          <p:cNvSpPr txBox="true"/>
          <p:nvPr/>
        </p:nvSpPr>
        <p:spPr>
          <a:xfrm rot="0">
            <a:off x="16405644" y="5143331"/>
            <a:ext cx="9525" cy="580390"/>
          </a:xfrm>
          <a:prstGeom prst="rect">
            <a:avLst/>
          </a:prstGeom>
        </p:spPr>
        <p:txBody>
          <a:bodyPr anchor="t" rtlCol="false" tIns="0" lIns="0" bIns="0" rIns="0">
            <a:spAutoFit/>
          </a:bodyPr>
          <a:lstStyle/>
          <a:p>
            <a:pPr algn="ctr">
              <a:lnSpc>
                <a:spcPts val="4759"/>
              </a:lnSpc>
            </a:pPr>
          </a:p>
        </p:txBody>
      </p:sp>
    </p:spTree>
  </p:cSld>
  <p:clrMapOvr>
    <a:masterClrMapping/>
  </p:clrMapOvr>
</p:sld>
</file>

<file path=ppt/slides/slide10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9684427" y="0"/>
            <a:ext cx="8603573" cy="10287000"/>
            <a:chOff x="0" y="0"/>
            <a:chExt cx="8603361" cy="10286746"/>
          </a:xfrm>
        </p:grpSpPr>
        <p:sp>
          <p:nvSpPr>
            <p:cNvPr name="Freeform 4" id="4"/>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3"/>
              <a:stretch>
                <a:fillRect l="-70442" t="0" r="-8745" b="0"/>
              </a:stretch>
            </a:blipFill>
          </p:spPr>
        </p:sp>
      </p:grpSp>
      <p:grpSp>
        <p:nvGrpSpPr>
          <p:cNvPr name="Group 5" id="5"/>
          <p:cNvGrpSpPr/>
          <p:nvPr/>
        </p:nvGrpSpPr>
        <p:grpSpPr>
          <a:xfrm rot="826432">
            <a:off x="-18353104" y="-3567159"/>
            <a:ext cx="21026341" cy="12831921"/>
            <a:chOff x="0" y="0"/>
            <a:chExt cx="5537802" cy="3379601"/>
          </a:xfrm>
        </p:grpSpPr>
        <p:sp>
          <p:nvSpPr>
            <p:cNvPr name="Freeform 6" id="6"/>
            <p:cNvSpPr/>
            <p:nvPr/>
          </p:nvSpPr>
          <p:spPr>
            <a:xfrm flipH="false" flipV="false" rot="0">
              <a:off x="0" y="0"/>
              <a:ext cx="5537802" cy="3379601"/>
            </a:xfrm>
            <a:custGeom>
              <a:avLst/>
              <a:gdLst/>
              <a:ahLst/>
              <a:cxnLst/>
              <a:rect r="r" b="b" t="t" l="l"/>
              <a:pathLst>
                <a:path h="3379601" w="5537802">
                  <a:moveTo>
                    <a:pt x="0" y="0"/>
                  </a:moveTo>
                  <a:lnTo>
                    <a:pt x="5537802" y="0"/>
                  </a:lnTo>
                  <a:lnTo>
                    <a:pt x="5537802" y="3379601"/>
                  </a:lnTo>
                  <a:lnTo>
                    <a:pt x="0" y="3379601"/>
                  </a:lnTo>
                  <a:close/>
                </a:path>
              </a:pathLst>
            </a:custGeom>
            <a:solidFill>
              <a:srgbClr val="1C5739"/>
            </a:solidFill>
          </p:spPr>
        </p:sp>
        <p:sp>
          <p:nvSpPr>
            <p:cNvPr name="TextBox 7" id="7"/>
            <p:cNvSpPr txBox="true"/>
            <p:nvPr/>
          </p:nvSpPr>
          <p:spPr>
            <a:xfrm>
              <a:off x="0" y="-19050"/>
              <a:ext cx="5537802" cy="3398651"/>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773821">
            <a:off x="10036024" y="4365564"/>
            <a:ext cx="313833" cy="8482349"/>
            <a:chOff x="0" y="0"/>
            <a:chExt cx="82656" cy="2234034"/>
          </a:xfrm>
        </p:grpSpPr>
        <p:sp>
          <p:nvSpPr>
            <p:cNvPr name="Freeform 9" id="9"/>
            <p:cNvSpPr/>
            <p:nvPr/>
          </p:nvSpPr>
          <p:spPr>
            <a:xfrm flipH="false" flipV="false" rot="0">
              <a:off x="0" y="0"/>
              <a:ext cx="82656" cy="2234034"/>
            </a:xfrm>
            <a:custGeom>
              <a:avLst/>
              <a:gdLst/>
              <a:ahLst/>
              <a:cxnLst/>
              <a:rect r="r" b="b" t="t" l="l"/>
              <a:pathLst>
                <a:path h="2234034" w="82656">
                  <a:moveTo>
                    <a:pt x="0" y="0"/>
                  </a:moveTo>
                  <a:lnTo>
                    <a:pt x="82656" y="0"/>
                  </a:lnTo>
                  <a:lnTo>
                    <a:pt x="82656" y="2234034"/>
                  </a:lnTo>
                  <a:lnTo>
                    <a:pt x="0" y="2234034"/>
                  </a:lnTo>
                  <a:close/>
                </a:path>
              </a:pathLst>
            </a:custGeom>
            <a:solidFill>
              <a:srgbClr val="1C5739"/>
            </a:solidFill>
          </p:spPr>
        </p:sp>
        <p:sp>
          <p:nvSpPr>
            <p:cNvPr name="TextBox 10" id="10"/>
            <p:cNvSpPr txBox="true"/>
            <p:nvPr/>
          </p:nvSpPr>
          <p:spPr>
            <a:xfrm>
              <a:off x="0" y="-19050"/>
              <a:ext cx="82656" cy="2253084"/>
            </a:xfrm>
            <a:prstGeom prst="rect">
              <a:avLst/>
            </a:prstGeom>
          </p:spPr>
          <p:txBody>
            <a:bodyPr anchor="ctr" rtlCol="false" tIns="50800" lIns="50800" bIns="50800" rIns="50800"/>
            <a:lstStyle/>
            <a:p>
              <a:pPr algn="ctr">
                <a:lnSpc>
                  <a:spcPts val="2859"/>
                </a:lnSpc>
              </a:pPr>
            </a:p>
          </p:txBody>
        </p:sp>
      </p:grpSp>
      <p:grpSp>
        <p:nvGrpSpPr>
          <p:cNvPr name="Group 11" id="11"/>
          <p:cNvGrpSpPr/>
          <p:nvPr/>
        </p:nvGrpSpPr>
        <p:grpSpPr>
          <a:xfrm rot="773821">
            <a:off x="3741572" y="-4834013"/>
            <a:ext cx="313833" cy="8482349"/>
            <a:chOff x="0" y="0"/>
            <a:chExt cx="82656" cy="2234034"/>
          </a:xfrm>
        </p:grpSpPr>
        <p:sp>
          <p:nvSpPr>
            <p:cNvPr name="Freeform 12" id="12"/>
            <p:cNvSpPr/>
            <p:nvPr/>
          </p:nvSpPr>
          <p:spPr>
            <a:xfrm flipH="false" flipV="false" rot="0">
              <a:off x="0" y="0"/>
              <a:ext cx="82656" cy="2234034"/>
            </a:xfrm>
            <a:custGeom>
              <a:avLst/>
              <a:gdLst/>
              <a:ahLst/>
              <a:cxnLst/>
              <a:rect r="r" b="b" t="t" l="l"/>
              <a:pathLst>
                <a:path h="2234034" w="82656">
                  <a:moveTo>
                    <a:pt x="0" y="0"/>
                  </a:moveTo>
                  <a:lnTo>
                    <a:pt x="82656" y="0"/>
                  </a:lnTo>
                  <a:lnTo>
                    <a:pt x="82656" y="2234034"/>
                  </a:lnTo>
                  <a:lnTo>
                    <a:pt x="0" y="2234034"/>
                  </a:lnTo>
                  <a:close/>
                </a:path>
              </a:pathLst>
            </a:custGeom>
            <a:solidFill>
              <a:srgbClr val="397D5A"/>
            </a:solidFill>
          </p:spPr>
        </p:sp>
        <p:sp>
          <p:nvSpPr>
            <p:cNvPr name="TextBox 13" id="13"/>
            <p:cNvSpPr txBox="true"/>
            <p:nvPr/>
          </p:nvSpPr>
          <p:spPr>
            <a:xfrm>
              <a:off x="0" y="-19050"/>
              <a:ext cx="82656" cy="2253084"/>
            </a:xfrm>
            <a:prstGeom prst="rect">
              <a:avLst/>
            </a:prstGeom>
          </p:spPr>
          <p:txBody>
            <a:bodyPr anchor="ctr" rtlCol="false" tIns="50800" lIns="50800" bIns="50800" rIns="50800"/>
            <a:lstStyle/>
            <a:p>
              <a:pPr algn="ctr">
                <a:lnSpc>
                  <a:spcPts val="2859"/>
                </a:lnSpc>
              </a:pPr>
            </a:p>
          </p:txBody>
        </p:sp>
      </p:grpSp>
      <p:sp>
        <p:nvSpPr>
          <p:cNvPr name="TextBox 14" id="14"/>
          <p:cNvSpPr txBox="true"/>
          <p:nvPr/>
        </p:nvSpPr>
        <p:spPr>
          <a:xfrm rot="0">
            <a:off x="3245307" y="4162440"/>
            <a:ext cx="6272125" cy="2428443"/>
          </a:xfrm>
          <a:prstGeom prst="rect">
            <a:avLst/>
          </a:prstGeom>
        </p:spPr>
        <p:txBody>
          <a:bodyPr anchor="t" rtlCol="false" tIns="0" lIns="0" bIns="0" rIns="0">
            <a:spAutoFit/>
          </a:bodyPr>
          <a:lstStyle/>
          <a:p>
            <a:pPr algn="l" marL="0" indent="0" lvl="0">
              <a:lnSpc>
                <a:spcPts val="8771"/>
              </a:lnSpc>
            </a:pPr>
            <a:r>
              <a:rPr lang="en-US" sz="9431" spc="1018">
                <a:solidFill>
                  <a:srgbClr val="231F20"/>
                </a:solidFill>
                <a:latin typeface="Codec Pro ExtraBold"/>
              </a:rPr>
              <a:t>MUCHAS GRACIAS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1543050" y="-558218"/>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505577" y="2144291"/>
            <a:ext cx="5408984" cy="7114009"/>
            <a:chOff x="0" y="0"/>
            <a:chExt cx="1424588" cy="1873648"/>
          </a:xfrm>
        </p:grpSpPr>
        <p:sp>
          <p:nvSpPr>
            <p:cNvPr name="Freeform 6" id="6"/>
            <p:cNvSpPr/>
            <p:nvPr/>
          </p:nvSpPr>
          <p:spPr>
            <a:xfrm flipH="false" flipV="false" rot="0">
              <a:off x="0" y="0"/>
              <a:ext cx="1424588" cy="1873648"/>
            </a:xfrm>
            <a:custGeom>
              <a:avLst/>
              <a:gdLst/>
              <a:ahLst/>
              <a:cxnLst/>
              <a:rect r="r" b="b" t="t" l="l"/>
              <a:pathLst>
                <a:path h="1873648" w="1424588">
                  <a:moveTo>
                    <a:pt x="0" y="0"/>
                  </a:moveTo>
                  <a:lnTo>
                    <a:pt x="1424588" y="0"/>
                  </a:lnTo>
                  <a:lnTo>
                    <a:pt x="1424588" y="1873648"/>
                  </a:lnTo>
                  <a:lnTo>
                    <a:pt x="0" y="1873648"/>
                  </a:lnTo>
                  <a:close/>
                </a:path>
              </a:pathLst>
            </a:custGeom>
            <a:solidFill>
              <a:srgbClr val="1C5739"/>
            </a:solidFill>
          </p:spPr>
        </p:sp>
        <p:sp>
          <p:nvSpPr>
            <p:cNvPr name="TextBox 7" id="7"/>
            <p:cNvSpPr txBox="true"/>
            <p:nvPr/>
          </p:nvSpPr>
          <p:spPr>
            <a:xfrm>
              <a:off x="0" y="-19050"/>
              <a:ext cx="1424588" cy="1892698"/>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5698915" y="8697813"/>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0881080" y="3639644"/>
            <a:ext cx="5826448" cy="3733141"/>
          </a:xfrm>
          <a:custGeom>
            <a:avLst/>
            <a:gdLst/>
            <a:ahLst/>
            <a:cxnLst/>
            <a:rect r="r" b="b" t="t" l="l"/>
            <a:pathLst>
              <a:path h="3733141" w="5826448">
                <a:moveTo>
                  <a:pt x="0" y="0"/>
                </a:moveTo>
                <a:lnTo>
                  <a:pt x="5826448" y="0"/>
                </a:lnTo>
                <a:lnTo>
                  <a:pt x="5826448" y="3733140"/>
                </a:lnTo>
                <a:lnTo>
                  <a:pt x="0" y="3733140"/>
                </a:lnTo>
                <a:lnTo>
                  <a:pt x="0" y="0"/>
                </a:lnTo>
                <a:close/>
              </a:path>
            </a:pathLst>
          </a:custGeom>
          <a:blipFill>
            <a:blip r:embed="rId4"/>
            <a:stretch>
              <a:fillRect l="0" t="0" r="0" b="0"/>
            </a:stretch>
          </a:blipFill>
        </p:spPr>
      </p:sp>
      <p:sp>
        <p:nvSpPr>
          <p:cNvPr name="TextBox 10" id="10"/>
          <p:cNvSpPr txBox="true"/>
          <p:nvPr/>
        </p:nvSpPr>
        <p:spPr>
          <a:xfrm rot="0">
            <a:off x="2137783" y="471701"/>
            <a:ext cx="13932077" cy="3183255"/>
          </a:xfrm>
          <a:prstGeom prst="rect">
            <a:avLst/>
          </a:prstGeom>
        </p:spPr>
        <p:txBody>
          <a:bodyPr anchor="t" rtlCol="false" tIns="0" lIns="0" bIns="0" rIns="0">
            <a:spAutoFit/>
          </a:bodyPr>
          <a:lstStyle/>
          <a:p>
            <a:pPr algn="l">
              <a:lnSpc>
                <a:spcPts val="6209"/>
              </a:lnSpc>
            </a:pPr>
            <a:r>
              <a:rPr lang="en-US" sz="4499" spc="440">
                <a:solidFill>
                  <a:srgbClr val="231F20"/>
                </a:solidFill>
                <a:latin typeface="Codec Pro ExtraBold"/>
              </a:rPr>
              <a:t>FASE II: DEFINICIÓN DE REQUERIMIENTOS.</a:t>
            </a:r>
          </a:p>
          <a:p>
            <a:pPr algn="l">
              <a:lnSpc>
                <a:spcPts val="6209"/>
              </a:lnSpc>
            </a:pPr>
            <a:r>
              <a:rPr lang="en-US" sz="4499" spc="440">
                <a:solidFill>
                  <a:srgbClr val="231F20"/>
                </a:solidFill>
                <a:latin typeface="Codec Pro ExtraBold"/>
              </a:rPr>
              <a:t>Requerimientos del propietario</a:t>
            </a:r>
          </a:p>
          <a:p>
            <a:pPr algn="l">
              <a:lnSpc>
                <a:spcPts val="6209"/>
              </a:lnSpc>
            </a:pPr>
          </a:p>
          <a:p>
            <a:pPr algn="l">
              <a:lnSpc>
                <a:spcPts val="6209"/>
              </a:lnSpc>
            </a:pPr>
          </a:p>
        </p:txBody>
      </p:sp>
      <p:sp>
        <p:nvSpPr>
          <p:cNvPr name="TextBox 11" id="11"/>
          <p:cNvSpPr txBox="true"/>
          <p:nvPr/>
        </p:nvSpPr>
        <p:spPr>
          <a:xfrm rot="0">
            <a:off x="2044580" y="3601544"/>
            <a:ext cx="8155773" cy="4161404"/>
          </a:xfrm>
          <a:prstGeom prst="rect">
            <a:avLst/>
          </a:prstGeom>
        </p:spPr>
        <p:txBody>
          <a:bodyPr anchor="t" rtlCol="false" tIns="0" lIns="0" bIns="0" rIns="0">
            <a:spAutoFit/>
          </a:bodyPr>
          <a:lstStyle/>
          <a:p>
            <a:pPr algn="just" marL="471873" indent="-235937" lvl="1">
              <a:lnSpc>
                <a:spcPts val="3016"/>
              </a:lnSpc>
              <a:buFont typeface="Arial"/>
              <a:buChar char="•"/>
            </a:pPr>
            <a:r>
              <a:rPr lang="en-US" sz="2185" spc="214">
                <a:solidFill>
                  <a:srgbClr val="231F20"/>
                </a:solidFill>
                <a:latin typeface="Open Sauce"/>
              </a:rPr>
              <a:t>Optimización de las operaciones, el sistema de toma de decisiones debe permitir la optimización de las operaciones de la ferretería</a:t>
            </a:r>
          </a:p>
          <a:p>
            <a:pPr algn="just" marL="471873" indent="-235937" lvl="1">
              <a:lnSpc>
                <a:spcPts val="3016"/>
              </a:lnSpc>
              <a:buFont typeface="Arial"/>
              <a:buChar char="•"/>
            </a:pPr>
            <a:r>
              <a:rPr lang="en-US" sz="2185" spc="214">
                <a:solidFill>
                  <a:srgbClr val="231F20"/>
                </a:solidFill>
                <a:latin typeface="Open Sauce"/>
              </a:rPr>
              <a:t>Facilidad de uso para el personal, debe ser intuitivo y fácil de comprender para el personal de la ferretería</a:t>
            </a:r>
          </a:p>
          <a:p>
            <a:pPr algn="just" marL="471873" indent="-235937" lvl="1">
              <a:lnSpc>
                <a:spcPts val="3016"/>
              </a:lnSpc>
              <a:buFont typeface="Arial"/>
              <a:buChar char="•"/>
            </a:pPr>
            <a:r>
              <a:rPr lang="en-US" sz="2185" spc="214">
                <a:solidFill>
                  <a:srgbClr val="231F20"/>
                </a:solidFill>
                <a:latin typeface="Open Sauce"/>
              </a:rPr>
              <a:t>El sistema debe ser flexible y escalable para adaptarse al crecimiento futuro de la ferretería</a:t>
            </a:r>
          </a:p>
          <a:p>
            <a:pPr algn="just">
              <a:lnSpc>
                <a:spcPts val="3016"/>
              </a:lnSpc>
            </a:pPr>
          </a:p>
          <a:p>
            <a:pPr algn="just">
              <a:lnSpc>
                <a:spcPts val="3016"/>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TextBox 2" id="2"/>
          <p:cNvSpPr txBox="true"/>
          <p:nvPr/>
        </p:nvSpPr>
        <p:spPr>
          <a:xfrm rot="0">
            <a:off x="3197648" y="745774"/>
            <a:ext cx="8464637" cy="1486096"/>
          </a:xfrm>
          <a:prstGeom prst="rect">
            <a:avLst/>
          </a:prstGeom>
        </p:spPr>
        <p:txBody>
          <a:bodyPr anchor="t" rtlCol="false" tIns="0" lIns="0" bIns="0" rIns="0">
            <a:spAutoFit/>
          </a:bodyPr>
          <a:lstStyle/>
          <a:p>
            <a:pPr algn="l" marL="0" indent="0" lvl="0">
              <a:lnSpc>
                <a:spcPts val="5738"/>
              </a:lnSpc>
              <a:spcBef>
                <a:spcPct val="0"/>
              </a:spcBef>
            </a:pPr>
            <a:r>
              <a:rPr lang="en-US" sz="4158" spc="407">
                <a:solidFill>
                  <a:srgbClr val="231F20"/>
                </a:solidFill>
                <a:latin typeface="Codec Pro ExtraBold"/>
              </a:rPr>
              <a:t>Requerimientos del Usuario Final</a:t>
            </a:r>
          </a:p>
        </p:txBody>
      </p:sp>
      <p:sp>
        <p:nvSpPr>
          <p:cNvPr name="Freeform 3" id="3"/>
          <p:cNvSpPr/>
          <p:nvPr/>
        </p:nvSpPr>
        <p:spPr>
          <a:xfrm flipH="false" flipV="false" rot="0">
            <a:off x="16228778" y="7543714"/>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543050" y="-558218"/>
            <a:ext cx="2805293" cy="11299900"/>
            <a:chOff x="0" y="0"/>
            <a:chExt cx="738843" cy="2976105"/>
          </a:xfrm>
        </p:grpSpPr>
        <p:sp>
          <p:nvSpPr>
            <p:cNvPr name="Freeform 5" id="5"/>
            <p:cNvSpPr/>
            <p:nvPr/>
          </p:nvSpPr>
          <p:spPr>
            <a:xfrm flipH="false" flipV="false" rot="0">
              <a:off x="0" y="0"/>
              <a:ext cx="738843" cy="2976105"/>
            </a:xfrm>
            <a:custGeom>
              <a:avLst/>
              <a:gdLst/>
              <a:ahLst/>
              <a:cxnLst/>
              <a:rect r="r" b="b" t="t" l="l"/>
              <a:pathLst>
                <a:path h="2976105" w="738843">
                  <a:moveTo>
                    <a:pt x="0" y="0"/>
                  </a:moveTo>
                  <a:lnTo>
                    <a:pt x="738843" y="0"/>
                  </a:lnTo>
                  <a:lnTo>
                    <a:pt x="738843" y="2976105"/>
                  </a:lnTo>
                  <a:lnTo>
                    <a:pt x="0" y="2976105"/>
                  </a:lnTo>
                  <a:close/>
                </a:path>
              </a:pathLst>
            </a:custGeom>
            <a:solidFill>
              <a:srgbClr val="1C5739"/>
            </a:solidFill>
          </p:spPr>
        </p:sp>
        <p:sp>
          <p:nvSpPr>
            <p:cNvPr name="TextBox 6" id="6"/>
            <p:cNvSpPr txBox="true"/>
            <p:nvPr/>
          </p:nvSpPr>
          <p:spPr>
            <a:xfrm>
              <a:off x="0" y="-19050"/>
              <a:ext cx="738843" cy="2995155"/>
            </a:xfrm>
            <a:prstGeom prst="rect">
              <a:avLst/>
            </a:prstGeom>
          </p:spPr>
          <p:txBody>
            <a:bodyPr anchor="ctr" rtlCol="false" tIns="50800" lIns="50800" bIns="50800" rIns="50800"/>
            <a:lstStyle/>
            <a:p>
              <a:pPr algn="ctr">
                <a:lnSpc>
                  <a:spcPts val="2859"/>
                </a:lnSpc>
              </a:pPr>
            </a:p>
          </p:txBody>
        </p:sp>
      </p:grpSp>
      <p:sp>
        <p:nvSpPr>
          <p:cNvPr name="Freeform 7" id="7"/>
          <p:cNvSpPr/>
          <p:nvPr/>
        </p:nvSpPr>
        <p:spPr>
          <a:xfrm flipH="false" flipV="false" rot="0">
            <a:off x="4140627" y="3019881"/>
            <a:ext cx="3823050" cy="1716897"/>
          </a:xfrm>
          <a:custGeom>
            <a:avLst/>
            <a:gdLst/>
            <a:ahLst/>
            <a:cxnLst/>
            <a:rect r="r" b="b" t="t" l="l"/>
            <a:pathLst>
              <a:path h="1716897" w="3823050">
                <a:moveTo>
                  <a:pt x="0" y="0"/>
                </a:moveTo>
                <a:lnTo>
                  <a:pt x="3823050" y="0"/>
                </a:lnTo>
                <a:lnTo>
                  <a:pt x="3823050" y="1716897"/>
                </a:lnTo>
                <a:lnTo>
                  <a:pt x="0" y="17168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true" rot="0">
            <a:off x="-796979" y="-798391"/>
            <a:ext cx="4118443" cy="3654183"/>
          </a:xfrm>
          <a:custGeom>
            <a:avLst/>
            <a:gdLst/>
            <a:ahLst/>
            <a:cxnLst/>
            <a:rect r="r" b="b" t="t" l="l"/>
            <a:pathLst>
              <a:path h="3654183" w="4118443">
                <a:moveTo>
                  <a:pt x="4118443" y="3654182"/>
                </a:moveTo>
                <a:lnTo>
                  <a:pt x="0" y="3654182"/>
                </a:lnTo>
                <a:lnTo>
                  <a:pt x="0" y="0"/>
                </a:lnTo>
                <a:lnTo>
                  <a:pt x="4118443" y="0"/>
                </a:lnTo>
                <a:lnTo>
                  <a:pt x="4118443"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0778863" y="2855791"/>
            <a:ext cx="3951546" cy="1774604"/>
          </a:xfrm>
          <a:custGeom>
            <a:avLst/>
            <a:gdLst/>
            <a:ahLst/>
            <a:cxnLst/>
            <a:rect r="r" b="b" t="t" l="l"/>
            <a:pathLst>
              <a:path h="1774604" w="3951546">
                <a:moveTo>
                  <a:pt x="0" y="0"/>
                </a:moveTo>
                <a:lnTo>
                  <a:pt x="3951546" y="0"/>
                </a:lnTo>
                <a:lnTo>
                  <a:pt x="3951546" y="1774604"/>
                </a:lnTo>
                <a:lnTo>
                  <a:pt x="0" y="17746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4203312" y="6635919"/>
            <a:ext cx="3827251" cy="1718784"/>
          </a:xfrm>
          <a:custGeom>
            <a:avLst/>
            <a:gdLst/>
            <a:ahLst/>
            <a:cxnLst/>
            <a:rect r="r" b="b" t="t" l="l"/>
            <a:pathLst>
              <a:path h="1718784" w="3827251">
                <a:moveTo>
                  <a:pt x="0" y="0"/>
                </a:moveTo>
                <a:lnTo>
                  <a:pt x="3827251" y="0"/>
                </a:lnTo>
                <a:lnTo>
                  <a:pt x="3827251" y="1718784"/>
                </a:lnTo>
                <a:lnTo>
                  <a:pt x="0" y="171878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10778863" y="6469360"/>
            <a:ext cx="3951546" cy="1774604"/>
          </a:xfrm>
          <a:custGeom>
            <a:avLst/>
            <a:gdLst/>
            <a:ahLst/>
            <a:cxnLst/>
            <a:rect r="r" b="b" t="t" l="l"/>
            <a:pathLst>
              <a:path h="1774604" w="3951546">
                <a:moveTo>
                  <a:pt x="0" y="0"/>
                </a:moveTo>
                <a:lnTo>
                  <a:pt x="3951546" y="0"/>
                </a:lnTo>
                <a:lnTo>
                  <a:pt x="3951546" y="1774603"/>
                </a:lnTo>
                <a:lnTo>
                  <a:pt x="0" y="17746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16567029" y="266014"/>
            <a:ext cx="1282170" cy="1226221"/>
          </a:xfrm>
          <a:custGeom>
            <a:avLst/>
            <a:gdLst/>
            <a:ahLst/>
            <a:cxnLst/>
            <a:rect r="r" b="b" t="t" l="l"/>
            <a:pathLst>
              <a:path h="1226221" w="1282170">
                <a:moveTo>
                  <a:pt x="0" y="0"/>
                </a:moveTo>
                <a:lnTo>
                  <a:pt x="1282170" y="0"/>
                </a:lnTo>
                <a:lnTo>
                  <a:pt x="1282170" y="1226221"/>
                </a:lnTo>
                <a:lnTo>
                  <a:pt x="0" y="122622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false" rot="5400000">
            <a:off x="6440136" y="5886447"/>
            <a:ext cx="5861009" cy="127877"/>
          </a:xfrm>
          <a:custGeom>
            <a:avLst/>
            <a:gdLst/>
            <a:ahLst/>
            <a:cxnLst/>
            <a:rect r="r" b="b" t="t" l="l"/>
            <a:pathLst>
              <a:path h="127877" w="5861009">
                <a:moveTo>
                  <a:pt x="0" y="0"/>
                </a:moveTo>
                <a:lnTo>
                  <a:pt x="5861008" y="0"/>
                </a:lnTo>
                <a:lnTo>
                  <a:pt x="5861008" y="127876"/>
                </a:lnTo>
                <a:lnTo>
                  <a:pt x="0" y="12787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4881583" y="4979597"/>
            <a:ext cx="2341139" cy="1489763"/>
          </a:xfrm>
          <a:custGeom>
            <a:avLst/>
            <a:gdLst/>
            <a:ahLst/>
            <a:cxnLst/>
            <a:rect r="r" b="b" t="t" l="l"/>
            <a:pathLst>
              <a:path h="1489763" w="2341139">
                <a:moveTo>
                  <a:pt x="0" y="0"/>
                </a:moveTo>
                <a:lnTo>
                  <a:pt x="2341138" y="0"/>
                </a:lnTo>
                <a:lnTo>
                  <a:pt x="2341138" y="1489763"/>
                </a:lnTo>
                <a:lnTo>
                  <a:pt x="0" y="1489763"/>
                </a:lnTo>
                <a:lnTo>
                  <a:pt x="0" y="0"/>
                </a:lnTo>
                <a:close/>
              </a:path>
            </a:pathLst>
          </a:custGeom>
          <a:blipFill>
            <a:blip r:embed="rId16"/>
            <a:stretch>
              <a:fillRect l="0" t="-9615" r="0" b="0"/>
            </a:stretch>
          </a:blipFill>
        </p:spPr>
      </p:sp>
      <p:sp>
        <p:nvSpPr>
          <p:cNvPr name="Freeform 15" id="15"/>
          <p:cNvSpPr/>
          <p:nvPr/>
        </p:nvSpPr>
        <p:spPr>
          <a:xfrm flipH="false" flipV="false" rot="0">
            <a:off x="11315106" y="4778937"/>
            <a:ext cx="2995554" cy="1541880"/>
          </a:xfrm>
          <a:custGeom>
            <a:avLst/>
            <a:gdLst/>
            <a:ahLst/>
            <a:cxnLst/>
            <a:rect r="r" b="b" t="t" l="l"/>
            <a:pathLst>
              <a:path h="1541880" w="2995554">
                <a:moveTo>
                  <a:pt x="0" y="0"/>
                </a:moveTo>
                <a:lnTo>
                  <a:pt x="2995553" y="0"/>
                </a:lnTo>
                <a:lnTo>
                  <a:pt x="2995553" y="1541880"/>
                </a:lnTo>
                <a:lnTo>
                  <a:pt x="0" y="1541880"/>
                </a:lnTo>
                <a:lnTo>
                  <a:pt x="0" y="0"/>
                </a:lnTo>
                <a:close/>
              </a:path>
            </a:pathLst>
          </a:custGeom>
          <a:blipFill>
            <a:blip r:embed="rId17"/>
            <a:stretch>
              <a:fillRect l="0" t="-19970" r="0" b="0"/>
            </a:stretch>
          </a:blipFill>
        </p:spPr>
      </p:sp>
      <p:sp>
        <p:nvSpPr>
          <p:cNvPr name="Freeform 16" id="16"/>
          <p:cNvSpPr/>
          <p:nvPr/>
        </p:nvSpPr>
        <p:spPr>
          <a:xfrm flipH="false" flipV="false" rot="0">
            <a:off x="4822870" y="8477805"/>
            <a:ext cx="2399851" cy="1580230"/>
          </a:xfrm>
          <a:custGeom>
            <a:avLst/>
            <a:gdLst/>
            <a:ahLst/>
            <a:cxnLst/>
            <a:rect r="r" b="b" t="t" l="l"/>
            <a:pathLst>
              <a:path h="1580230" w="2399851">
                <a:moveTo>
                  <a:pt x="0" y="0"/>
                </a:moveTo>
                <a:lnTo>
                  <a:pt x="2399851" y="0"/>
                </a:lnTo>
                <a:lnTo>
                  <a:pt x="2399851" y="1580230"/>
                </a:lnTo>
                <a:lnTo>
                  <a:pt x="0" y="1580230"/>
                </a:lnTo>
                <a:lnTo>
                  <a:pt x="0" y="0"/>
                </a:lnTo>
                <a:close/>
              </a:path>
            </a:pathLst>
          </a:custGeom>
          <a:blipFill>
            <a:blip r:embed="rId18"/>
            <a:stretch>
              <a:fillRect l="0" t="0" r="0" b="0"/>
            </a:stretch>
          </a:blipFill>
        </p:spPr>
      </p:sp>
      <p:sp>
        <p:nvSpPr>
          <p:cNvPr name="Freeform 17" id="17"/>
          <p:cNvSpPr/>
          <p:nvPr/>
        </p:nvSpPr>
        <p:spPr>
          <a:xfrm flipH="false" flipV="false" rot="0">
            <a:off x="11592269" y="8477805"/>
            <a:ext cx="2639699" cy="1560989"/>
          </a:xfrm>
          <a:custGeom>
            <a:avLst/>
            <a:gdLst/>
            <a:ahLst/>
            <a:cxnLst/>
            <a:rect r="r" b="b" t="t" l="l"/>
            <a:pathLst>
              <a:path h="1560989" w="2639699">
                <a:moveTo>
                  <a:pt x="0" y="0"/>
                </a:moveTo>
                <a:lnTo>
                  <a:pt x="2639698" y="0"/>
                </a:lnTo>
                <a:lnTo>
                  <a:pt x="2639698" y="1560990"/>
                </a:lnTo>
                <a:lnTo>
                  <a:pt x="0" y="1560990"/>
                </a:lnTo>
                <a:lnTo>
                  <a:pt x="0" y="0"/>
                </a:lnTo>
                <a:close/>
              </a:path>
            </a:pathLst>
          </a:custGeom>
          <a:blipFill>
            <a:blip r:embed="rId19"/>
            <a:stretch>
              <a:fillRect l="0" t="0" r="0" b="0"/>
            </a:stretch>
          </a:blipFill>
        </p:spPr>
      </p:sp>
      <p:sp>
        <p:nvSpPr>
          <p:cNvPr name="TextBox 18" id="18"/>
          <p:cNvSpPr txBox="true"/>
          <p:nvPr/>
        </p:nvSpPr>
        <p:spPr>
          <a:xfrm rot="0">
            <a:off x="4496129" y="3387712"/>
            <a:ext cx="3112046" cy="962185"/>
          </a:xfrm>
          <a:prstGeom prst="rect">
            <a:avLst/>
          </a:prstGeom>
        </p:spPr>
        <p:txBody>
          <a:bodyPr anchor="t" rtlCol="false" tIns="0" lIns="0" bIns="0" rIns="0">
            <a:spAutoFit/>
          </a:bodyPr>
          <a:lstStyle/>
          <a:p>
            <a:pPr algn="l">
              <a:lnSpc>
                <a:spcPts val="1984"/>
              </a:lnSpc>
            </a:pPr>
            <a:r>
              <a:rPr lang="en-US" sz="1438" spc="140">
                <a:solidFill>
                  <a:srgbClr val="231F20"/>
                </a:solidFill>
                <a:latin typeface="Open Sauce Bold"/>
              </a:rPr>
              <a:t>Determinar las ventas de acuerdo al tipo de clientes en un periodo de tiempo.</a:t>
            </a:r>
          </a:p>
          <a:p>
            <a:pPr algn="l" marL="0" indent="0" lvl="0">
              <a:lnSpc>
                <a:spcPts val="1984"/>
              </a:lnSpc>
              <a:spcBef>
                <a:spcPct val="0"/>
              </a:spcBef>
            </a:pPr>
          </a:p>
        </p:txBody>
      </p:sp>
      <p:sp>
        <p:nvSpPr>
          <p:cNvPr name="TextBox 19" id="19"/>
          <p:cNvSpPr txBox="true"/>
          <p:nvPr/>
        </p:nvSpPr>
        <p:spPr>
          <a:xfrm rot="0">
            <a:off x="11198613" y="3175567"/>
            <a:ext cx="3112046" cy="962185"/>
          </a:xfrm>
          <a:prstGeom prst="rect">
            <a:avLst/>
          </a:prstGeom>
        </p:spPr>
        <p:txBody>
          <a:bodyPr anchor="t" rtlCol="false" tIns="0" lIns="0" bIns="0" rIns="0">
            <a:spAutoFit/>
          </a:bodyPr>
          <a:lstStyle/>
          <a:p>
            <a:pPr algn="l" marL="0" indent="0" lvl="0">
              <a:lnSpc>
                <a:spcPts val="1984"/>
              </a:lnSpc>
              <a:spcBef>
                <a:spcPct val="0"/>
              </a:spcBef>
            </a:pPr>
            <a:r>
              <a:rPr lang="en-US" sz="1438" spc="140">
                <a:solidFill>
                  <a:srgbClr val="231F20"/>
                </a:solidFill>
                <a:latin typeface="Open Sauce Bold"/>
              </a:rPr>
              <a:t>Determinar las ventas relacionadas con el tipo de comprobante en un periodo de tiempo.</a:t>
            </a:r>
          </a:p>
        </p:txBody>
      </p:sp>
      <p:sp>
        <p:nvSpPr>
          <p:cNvPr name="TextBox 20" id="20"/>
          <p:cNvSpPr txBox="true"/>
          <p:nvPr/>
        </p:nvSpPr>
        <p:spPr>
          <a:xfrm rot="0">
            <a:off x="4496129" y="7141493"/>
            <a:ext cx="3402762" cy="718182"/>
          </a:xfrm>
          <a:prstGeom prst="rect">
            <a:avLst/>
          </a:prstGeom>
        </p:spPr>
        <p:txBody>
          <a:bodyPr anchor="t" rtlCol="false" tIns="0" lIns="0" bIns="0" rIns="0">
            <a:spAutoFit/>
          </a:bodyPr>
          <a:lstStyle/>
          <a:p>
            <a:pPr algn="l" marL="0" indent="0" lvl="0">
              <a:lnSpc>
                <a:spcPts val="1984"/>
              </a:lnSpc>
              <a:spcBef>
                <a:spcPct val="0"/>
              </a:spcBef>
            </a:pPr>
            <a:r>
              <a:rPr lang="en-US" sz="1438" spc="140">
                <a:solidFill>
                  <a:srgbClr val="231F20"/>
                </a:solidFill>
                <a:latin typeface="Open Sauce Bold"/>
              </a:rPr>
              <a:t>Determinar las ventas realizadas por los empleados en un determinado tiempo.</a:t>
            </a:r>
          </a:p>
        </p:txBody>
      </p:sp>
      <p:sp>
        <p:nvSpPr>
          <p:cNvPr name="TextBox 21" id="21"/>
          <p:cNvSpPr txBox="true"/>
          <p:nvPr/>
        </p:nvSpPr>
        <p:spPr>
          <a:xfrm rot="0">
            <a:off x="11198613" y="6940961"/>
            <a:ext cx="3112046" cy="718182"/>
          </a:xfrm>
          <a:prstGeom prst="rect">
            <a:avLst/>
          </a:prstGeom>
        </p:spPr>
        <p:txBody>
          <a:bodyPr anchor="t" rtlCol="false" tIns="0" lIns="0" bIns="0" rIns="0">
            <a:spAutoFit/>
          </a:bodyPr>
          <a:lstStyle/>
          <a:p>
            <a:pPr algn="l" marL="0" indent="0" lvl="0">
              <a:lnSpc>
                <a:spcPts val="1984"/>
              </a:lnSpc>
              <a:spcBef>
                <a:spcPct val="0"/>
              </a:spcBef>
            </a:pPr>
            <a:r>
              <a:rPr lang="en-US" sz="1438" spc="140">
                <a:solidFill>
                  <a:srgbClr val="231F20"/>
                </a:solidFill>
                <a:latin typeface="Open Sauce Bold"/>
              </a:rPr>
              <a:t>Determinar la cantidad de ventas según el producto en un tiempo determinado</a:t>
            </a:r>
          </a:p>
        </p:txBody>
      </p:sp>
      <p:sp>
        <p:nvSpPr>
          <p:cNvPr name="TextBox 22" id="22"/>
          <p:cNvSpPr txBox="true"/>
          <p:nvPr/>
        </p:nvSpPr>
        <p:spPr>
          <a:xfrm rot="0">
            <a:off x="6365523" y="2186394"/>
            <a:ext cx="6138111" cy="431272"/>
          </a:xfrm>
          <a:prstGeom prst="rect">
            <a:avLst/>
          </a:prstGeom>
        </p:spPr>
        <p:txBody>
          <a:bodyPr anchor="t" rtlCol="false" tIns="0" lIns="0" bIns="0" rIns="0">
            <a:spAutoFit/>
          </a:bodyPr>
          <a:lstStyle/>
          <a:p>
            <a:pPr algn="l" marL="0" indent="0" lvl="0">
              <a:lnSpc>
                <a:spcPts val="3290"/>
              </a:lnSpc>
              <a:spcBef>
                <a:spcPct val="0"/>
              </a:spcBef>
            </a:pPr>
            <a:r>
              <a:rPr lang="en-US" sz="2384" spc="233">
                <a:solidFill>
                  <a:srgbClr val="231F20"/>
                </a:solidFill>
                <a:latin typeface="Codec Pro ExtraBold Bold"/>
              </a:rPr>
              <a:t>Requerimientos Funcionales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TextBox 2" id="2"/>
          <p:cNvSpPr txBox="true"/>
          <p:nvPr/>
        </p:nvSpPr>
        <p:spPr>
          <a:xfrm rot="0">
            <a:off x="3197648" y="745774"/>
            <a:ext cx="8464637" cy="1486096"/>
          </a:xfrm>
          <a:prstGeom prst="rect">
            <a:avLst/>
          </a:prstGeom>
        </p:spPr>
        <p:txBody>
          <a:bodyPr anchor="t" rtlCol="false" tIns="0" lIns="0" bIns="0" rIns="0">
            <a:spAutoFit/>
          </a:bodyPr>
          <a:lstStyle/>
          <a:p>
            <a:pPr algn="l" marL="0" indent="0" lvl="0">
              <a:lnSpc>
                <a:spcPts val="5738"/>
              </a:lnSpc>
              <a:spcBef>
                <a:spcPct val="0"/>
              </a:spcBef>
            </a:pPr>
            <a:r>
              <a:rPr lang="en-US" sz="4158" spc="407">
                <a:solidFill>
                  <a:srgbClr val="231F20"/>
                </a:solidFill>
                <a:latin typeface="Codec Pro ExtraBold"/>
              </a:rPr>
              <a:t>Requerimientos del Usuario Final</a:t>
            </a:r>
          </a:p>
        </p:txBody>
      </p:sp>
      <p:sp>
        <p:nvSpPr>
          <p:cNvPr name="Freeform 3" id="3"/>
          <p:cNvSpPr/>
          <p:nvPr/>
        </p:nvSpPr>
        <p:spPr>
          <a:xfrm flipH="false" flipV="false" rot="0">
            <a:off x="16228778" y="7543714"/>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543050" y="-558218"/>
            <a:ext cx="2805293" cy="11299900"/>
            <a:chOff x="0" y="0"/>
            <a:chExt cx="738843" cy="2976105"/>
          </a:xfrm>
        </p:grpSpPr>
        <p:sp>
          <p:nvSpPr>
            <p:cNvPr name="Freeform 5" id="5"/>
            <p:cNvSpPr/>
            <p:nvPr/>
          </p:nvSpPr>
          <p:spPr>
            <a:xfrm flipH="false" flipV="false" rot="0">
              <a:off x="0" y="0"/>
              <a:ext cx="738843" cy="2976105"/>
            </a:xfrm>
            <a:custGeom>
              <a:avLst/>
              <a:gdLst/>
              <a:ahLst/>
              <a:cxnLst/>
              <a:rect r="r" b="b" t="t" l="l"/>
              <a:pathLst>
                <a:path h="2976105" w="738843">
                  <a:moveTo>
                    <a:pt x="0" y="0"/>
                  </a:moveTo>
                  <a:lnTo>
                    <a:pt x="738843" y="0"/>
                  </a:lnTo>
                  <a:lnTo>
                    <a:pt x="738843" y="2976105"/>
                  </a:lnTo>
                  <a:lnTo>
                    <a:pt x="0" y="2976105"/>
                  </a:lnTo>
                  <a:close/>
                </a:path>
              </a:pathLst>
            </a:custGeom>
            <a:solidFill>
              <a:srgbClr val="1C5739"/>
            </a:solidFill>
          </p:spPr>
        </p:sp>
        <p:sp>
          <p:nvSpPr>
            <p:cNvPr name="TextBox 6" id="6"/>
            <p:cNvSpPr txBox="true"/>
            <p:nvPr/>
          </p:nvSpPr>
          <p:spPr>
            <a:xfrm>
              <a:off x="0" y="-19050"/>
              <a:ext cx="738843" cy="2995155"/>
            </a:xfrm>
            <a:prstGeom prst="rect">
              <a:avLst/>
            </a:prstGeom>
          </p:spPr>
          <p:txBody>
            <a:bodyPr anchor="ctr" rtlCol="false" tIns="50800" lIns="50800" bIns="50800" rIns="50800"/>
            <a:lstStyle/>
            <a:p>
              <a:pPr algn="ctr">
                <a:lnSpc>
                  <a:spcPts val="2859"/>
                </a:lnSpc>
              </a:pPr>
            </a:p>
          </p:txBody>
        </p:sp>
      </p:grpSp>
      <p:sp>
        <p:nvSpPr>
          <p:cNvPr name="Freeform 7" id="7"/>
          <p:cNvSpPr/>
          <p:nvPr/>
        </p:nvSpPr>
        <p:spPr>
          <a:xfrm flipH="false" flipV="false" rot="0">
            <a:off x="2620467" y="3743093"/>
            <a:ext cx="3823050" cy="1716897"/>
          </a:xfrm>
          <a:custGeom>
            <a:avLst/>
            <a:gdLst/>
            <a:ahLst/>
            <a:cxnLst/>
            <a:rect r="r" b="b" t="t" l="l"/>
            <a:pathLst>
              <a:path h="1716897" w="3823050">
                <a:moveTo>
                  <a:pt x="0" y="0"/>
                </a:moveTo>
                <a:lnTo>
                  <a:pt x="3823049" y="0"/>
                </a:lnTo>
                <a:lnTo>
                  <a:pt x="3823049" y="1716897"/>
                </a:lnTo>
                <a:lnTo>
                  <a:pt x="0" y="17168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true" rot="0">
            <a:off x="-796979" y="-798391"/>
            <a:ext cx="4118443" cy="3654183"/>
          </a:xfrm>
          <a:custGeom>
            <a:avLst/>
            <a:gdLst/>
            <a:ahLst/>
            <a:cxnLst/>
            <a:rect r="r" b="b" t="t" l="l"/>
            <a:pathLst>
              <a:path h="3654183" w="4118443">
                <a:moveTo>
                  <a:pt x="4118443" y="3654182"/>
                </a:moveTo>
                <a:lnTo>
                  <a:pt x="0" y="3654182"/>
                </a:lnTo>
                <a:lnTo>
                  <a:pt x="0" y="0"/>
                </a:lnTo>
                <a:lnTo>
                  <a:pt x="4118443" y="0"/>
                </a:lnTo>
                <a:lnTo>
                  <a:pt x="4118443"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615483" y="3743093"/>
            <a:ext cx="4461558" cy="2003645"/>
          </a:xfrm>
          <a:custGeom>
            <a:avLst/>
            <a:gdLst/>
            <a:ahLst/>
            <a:cxnLst/>
            <a:rect r="r" b="b" t="t" l="l"/>
            <a:pathLst>
              <a:path h="2003645" w="4461558">
                <a:moveTo>
                  <a:pt x="0" y="0"/>
                </a:moveTo>
                <a:lnTo>
                  <a:pt x="4461558" y="0"/>
                </a:lnTo>
                <a:lnTo>
                  <a:pt x="4461558" y="2003645"/>
                </a:lnTo>
                <a:lnTo>
                  <a:pt x="0" y="20036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7615874" y="3823358"/>
            <a:ext cx="3827251" cy="1718784"/>
          </a:xfrm>
          <a:custGeom>
            <a:avLst/>
            <a:gdLst/>
            <a:ahLst/>
            <a:cxnLst/>
            <a:rect r="r" b="b" t="t" l="l"/>
            <a:pathLst>
              <a:path h="1718784" w="3827251">
                <a:moveTo>
                  <a:pt x="0" y="0"/>
                </a:moveTo>
                <a:lnTo>
                  <a:pt x="3827251" y="0"/>
                </a:lnTo>
                <a:lnTo>
                  <a:pt x="3827251" y="1718783"/>
                </a:lnTo>
                <a:lnTo>
                  <a:pt x="0" y="17187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16567029" y="266014"/>
            <a:ext cx="1282170" cy="1226221"/>
          </a:xfrm>
          <a:custGeom>
            <a:avLst/>
            <a:gdLst/>
            <a:ahLst/>
            <a:cxnLst/>
            <a:rect r="r" b="b" t="t" l="l"/>
            <a:pathLst>
              <a:path h="1226221" w="1282170">
                <a:moveTo>
                  <a:pt x="0" y="0"/>
                </a:moveTo>
                <a:lnTo>
                  <a:pt x="1282170" y="0"/>
                </a:lnTo>
                <a:lnTo>
                  <a:pt x="1282170" y="1226221"/>
                </a:lnTo>
                <a:lnTo>
                  <a:pt x="0" y="122622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2254790" y="6034575"/>
            <a:ext cx="4554403" cy="3018278"/>
          </a:xfrm>
          <a:custGeom>
            <a:avLst/>
            <a:gdLst/>
            <a:ahLst/>
            <a:cxnLst/>
            <a:rect r="r" b="b" t="t" l="l"/>
            <a:pathLst>
              <a:path h="3018278" w="4554403">
                <a:moveTo>
                  <a:pt x="0" y="0"/>
                </a:moveTo>
                <a:lnTo>
                  <a:pt x="4554403" y="0"/>
                </a:lnTo>
                <a:lnTo>
                  <a:pt x="4554403" y="3018278"/>
                </a:lnTo>
                <a:lnTo>
                  <a:pt x="0" y="3018278"/>
                </a:lnTo>
                <a:lnTo>
                  <a:pt x="0" y="0"/>
                </a:lnTo>
                <a:close/>
              </a:path>
            </a:pathLst>
          </a:custGeom>
          <a:blipFill>
            <a:blip r:embed="rId12"/>
            <a:stretch>
              <a:fillRect l="0" t="0" r="0" b="0"/>
            </a:stretch>
          </a:blipFill>
        </p:spPr>
      </p:sp>
      <p:sp>
        <p:nvSpPr>
          <p:cNvPr name="Freeform 13" id="13"/>
          <p:cNvSpPr/>
          <p:nvPr/>
        </p:nvSpPr>
        <p:spPr>
          <a:xfrm flipH="false" flipV="false" rot="0">
            <a:off x="7429967" y="6513691"/>
            <a:ext cx="4318776" cy="2423617"/>
          </a:xfrm>
          <a:custGeom>
            <a:avLst/>
            <a:gdLst/>
            <a:ahLst/>
            <a:cxnLst/>
            <a:rect r="r" b="b" t="t" l="l"/>
            <a:pathLst>
              <a:path h="2423617" w="4318776">
                <a:moveTo>
                  <a:pt x="0" y="0"/>
                </a:moveTo>
                <a:lnTo>
                  <a:pt x="4318775" y="0"/>
                </a:lnTo>
                <a:lnTo>
                  <a:pt x="4318775" y="2423617"/>
                </a:lnTo>
                <a:lnTo>
                  <a:pt x="0" y="2423617"/>
                </a:lnTo>
                <a:lnTo>
                  <a:pt x="0" y="0"/>
                </a:lnTo>
                <a:close/>
              </a:path>
            </a:pathLst>
          </a:custGeom>
          <a:blipFill>
            <a:blip r:embed="rId13"/>
            <a:stretch>
              <a:fillRect l="0" t="0" r="0" b="0"/>
            </a:stretch>
          </a:blipFill>
        </p:spPr>
      </p:sp>
      <p:sp>
        <p:nvSpPr>
          <p:cNvPr name="Freeform 14" id="14"/>
          <p:cNvSpPr/>
          <p:nvPr/>
        </p:nvSpPr>
        <p:spPr>
          <a:xfrm flipH="false" flipV="false" rot="0">
            <a:off x="13206724" y="6281114"/>
            <a:ext cx="3360305" cy="2656194"/>
          </a:xfrm>
          <a:custGeom>
            <a:avLst/>
            <a:gdLst/>
            <a:ahLst/>
            <a:cxnLst/>
            <a:rect r="r" b="b" t="t" l="l"/>
            <a:pathLst>
              <a:path h="2656194" w="3360305">
                <a:moveTo>
                  <a:pt x="0" y="0"/>
                </a:moveTo>
                <a:lnTo>
                  <a:pt x="3360305" y="0"/>
                </a:lnTo>
                <a:lnTo>
                  <a:pt x="3360305" y="2656194"/>
                </a:lnTo>
                <a:lnTo>
                  <a:pt x="0" y="2656194"/>
                </a:lnTo>
                <a:lnTo>
                  <a:pt x="0" y="0"/>
                </a:lnTo>
                <a:close/>
              </a:path>
            </a:pathLst>
          </a:custGeom>
          <a:blipFill>
            <a:blip r:embed="rId14"/>
            <a:stretch>
              <a:fillRect l="0" t="0" r="0" b="0"/>
            </a:stretch>
          </a:blipFill>
        </p:spPr>
      </p:sp>
      <p:sp>
        <p:nvSpPr>
          <p:cNvPr name="TextBox 15" id="15"/>
          <p:cNvSpPr txBox="true"/>
          <p:nvPr/>
        </p:nvSpPr>
        <p:spPr>
          <a:xfrm rot="0">
            <a:off x="6477372" y="2424519"/>
            <a:ext cx="6138111" cy="431272"/>
          </a:xfrm>
          <a:prstGeom prst="rect">
            <a:avLst/>
          </a:prstGeom>
        </p:spPr>
        <p:txBody>
          <a:bodyPr anchor="t" rtlCol="false" tIns="0" lIns="0" bIns="0" rIns="0">
            <a:spAutoFit/>
          </a:bodyPr>
          <a:lstStyle/>
          <a:p>
            <a:pPr algn="l" marL="0" indent="0" lvl="0">
              <a:lnSpc>
                <a:spcPts val="3290"/>
              </a:lnSpc>
              <a:spcBef>
                <a:spcPct val="0"/>
              </a:spcBef>
            </a:pPr>
            <a:r>
              <a:rPr lang="en-US" sz="2384" spc="233">
                <a:solidFill>
                  <a:srgbClr val="231F20"/>
                </a:solidFill>
                <a:latin typeface="Codec Pro ExtraBold Bold"/>
              </a:rPr>
              <a:t>Requerimientos No Funcionales</a:t>
            </a:r>
          </a:p>
        </p:txBody>
      </p:sp>
      <p:sp>
        <p:nvSpPr>
          <p:cNvPr name="TextBox 16" id="16"/>
          <p:cNvSpPr txBox="true"/>
          <p:nvPr/>
        </p:nvSpPr>
        <p:spPr>
          <a:xfrm rot="0">
            <a:off x="2975969" y="4101399"/>
            <a:ext cx="3112046" cy="1134127"/>
          </a:xfrm>
          <a:prstGeom prst="rect">
            <a:avLst/>
          </a:prstGeom>
        </p:spPr>
        <p:txBody>
          <a:bodyPr anchor="t" rtlCol="false" tIns="0" lIns="0" bIns="0" rIns="0">
            <a:spAutoFit/>
          </a:bodyPr>
          <a:lstStyle/>
          <a:p>
            <a:pPr algn="l">
              <a:lnSpc>
                <a:spcPts val="2260"/>
              </a:lnSpc>
            </a:pPr>
            <a:r>
              <a:rPr lang="en-US" sz="1638" spc="160">
                <a:solidFill>
                  <a:srgbClr val="231F20"/>
                </a:solidFill>
                <a:latin typeface="Open Sauce Bold"/>
              </a:rPr>
              <a:t>Implementación de medidas de seguridad de datos.</a:t>
            </a:r>
          </a:p>
          <a:p>
            <a:pPr algn="l" marL="0" indent="0" lvl="0">
              <a:lnSpc>
                <a:spcPts val="2260"/>
              </a:lnSpc>
              <a:spcBef>
                <a:spcPct val="0"/>
              </a:spcBef>
            </a:pPr>
          </a:p>
        </p:txBody>
      </p:sp>
      <p:sp>
        <p:nvSpPr>
          <p:cNvPr name="TextBox 17" id="17"/>
          <p:cNvSpPr txBox="true"/>
          <p:nvPr/>
        </p:nvSpPr>
        <p:spPr>
          <a:xfrm rot="0">
            <a:off x="12967125" y="4040113"/>
            <a:ext cx="3435160" cy="1419877"/>
          </a:xfrm>
          <a:prstGeom prst="rect">
            <a:avLst/>
          </a:prstGeom>
        </p:spPr>
        <p:txBody>
          <a:bodyPr anchor="t" rtlCol="false" tIns="0" lIns="0" bIns="0" rIns="0">
            <a:spAutoFit/>
          </a:bodyPr>
          <a:lstStyle/>
          <a:p>
            <a:pPr algn="l" marL="0" indent="0" lvl="0">
              <a:lnSpc>
                <a:spcPts val="2260"/>
              </a:lnSpc>
              <a:spcBef>
                <a:spcPct val="0"/>
              </a:spcBef>
            </a:pPr>
            <a:r>
              <a:rPr lang="en-US" sz="1638" spc="160">
                <a:solidFill>
                  <a:srgbClr val="231F20"/>
                </a:solidFill>
                <a:latin typeface="Open Sauce Bold"/>
              </a:rPr>
              <a:t>Uso de SQL Server 2022 para el Data Mart, Herramienta de Integración de Servicios para el ETL y Uso de Power BI.</a:t>
            </a:r>
          </a:p>
        </p:txBody>
      </p:sp>
      <p:sp>
        <p:nvSpPr>
          <p:cNvPr name="TextBox 18" id="18"/>
          <p:cNvSpPr txBox="true"/>
          <p:nvPr/>
        </p:nvSpPr>
        <p:spPr>
          <a:xfrm rot="0">
            <a:off x="7805591" y="4101399"/>
            <a:ext cx="3402762" cy="848377"/>
          </a:xfrm>
          <a:prstGeom prst="rect">
            <a:avLst/>
          </a:prstGeom>
        </p:spPr>
        <p:txBody>
          <a:bodyPr anchor="t" rtlCol="false" tIns="0" lIns="0" bIns="0" rIns="0">
            <a:spAutoFit/>
          </a:bodyPr>
          <a:lstStyle/>
          <a:p>
            <a:pPr algn="l" marL="0" indent="0" lvl="0">
              <a:lnSpc>
                <a:spcPts val="2260"/>
              </a:lnSpc>
              <a:spcBef>
                <a:spcPct val="0"/>
              </a:spcBef>
            </a:pPr>
            <a:r>
              <a:rPr lang="en-US" sz="1638" spc="160">
                <a:solidFill>
                  <a:srgbClr val="231F20"/>
                </a:solidFill>
                <a:latin typeface="Open Sauce Bold"/>
              </a:rPr>
              <a:t>Desarrollo de un sistema de reportes eficiente y fácil de usar.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322124" y="775489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967907" y="3191766"/>
            <a:ext cx="8963924" cy="6390219"/>
          </a:xfrm>
          <a:custGeom>
            <a:avLst/>
            <a:gdLst/>
            <a:ahLst/>
            <a:cxnLst/>
            <a:rect r="r" b="b" t="t" l="l"/>
            <a:pathLst>
              <a:path h="6390219" w="8963924">
                <a:moveTo>
                  <a:pt x="0" y="0"/>
                </a:moveTo>
                <a:lnTo>
                  <a:pt x="8963924" y="0"/>
                </a:lnTo>
                <a:lnTo>
                  <a:pt x="8963924" y="6390219"/>
                </a:lnTo>
                <a:lnTo>
                  <a:pt x="0" y="6390219"/>
                </a:lnTo>
                <a:lnTo>
                  <a:pt x="0" y="0"/>
                </a:lnTo>
                <a:close/>
              </a:path>
            </a:pathLst>
          </a:custGeom>
          <a:blipFill>
            <a:blip r:embed="rId4"/>
            <a:stretch>
              <a:fillRect l="0" t="-1734" r="0" b="-1734"/>
            </a:stretch>
          </a:blipFill>
        </p:spPr>
      </p:sp>
      <p:sp>
        <p:nvSpPr>
          <p:cNvPr name="TextBox 5" id="5"/>
          <p:cNvSpPr txBox="true"/>
          <p:nvPr/>
        </p:nvSpPr>
        <p:spPr>
          <a:xfrm rot="0">
            <a:off x="1744404" y="1769743"/>
            <a:ext cx="14174213" cy="2045698"/>
          </a:xfrm>
          <a:prstGeom prst="rect">
            <a:avLst/>
          </a:prstGeom>
        </p:spPr>
        <p:txBody>
          <a:bodyPr anchor="t" rtlCol="false" tIns="0" lIns="0" bIns="0" rIns="0">
            <a:spAutoFit/>
          </a:bodyPr>
          <a:lstStyle/>
          <a:p>
            <a:pPr algn="l">
              <a:lnSpc>
                <a:spcPts val="5306"/>
              </a:lnSpc>
            </a:pPr>
            <a:r>
              <a:rPr lang="en-US" sz="3845" spc="376">
                <a:solidFill>
                  <a:srgbClr val="231F20"/>
                </a:solidFill>
                <a:latin typeface="Codec Pro ExtraBold"/>
              </a:rPr>
              <a:t>Determinar las ventas de acuerdo al tipo de clientes en un periodo de tiempo.</a:t>
            </a:r>
          </a:p>
          <a:p>
            <a:pPr algn="l">
              <a:lnSpc>
                <a:spcPts val="5306"/>
              </a:lnSpc>
              <a:spcBef>
                <a:spcPct val="0"/>
              </a:spcBef>
            </a:pPr>
          </a:p>
        </p:txBody>
      </p:sp>
      <p:sp>
        <p:nvSpPr>
          <p:cNvPr name="TextBox 6" id="6"/>
          <p:cNvSpPr txBox="true"/>
          <p:nvPr/>
        </p:nvSpPr>
        <p:spPr>
          <a:xfrm rot="0">
            <a:off x="2246639" y="292466"/>
            <a:ext cx="14468778" cy="933902"/>
          </a:xfrm>
          <a:prstGeom prst="rect">
            <a:avLst/>
          </a:prstGeom>
        </p:spPr>
        <p:txBody>
          <a:bodyPr anchor="t" rtlCol="false" tIns="0" lIns="0" bIns="0" rIns="0">
            <a:spAutoFit/>
          </a:bodyPr>
          <a:lstStyle/>
          <a:p>
            <a:pPr algn="l">
              <a:lnSpc>
                <a:spcPts val="6910"/>
              </a:lnSpc>
              <a:spcBef>
                <a:spcPct val="0"/>
              </a:spcBef>
            </a:pPr>
            <a:r>
              <a:rPr lang="en-US" sz="5007" spc="490">
                <a:solidFill>
                  <a:srgbClr val="231F20"/>
                </a:solidFill>
                <a:latin typeface="Codec Pro ExtraBold Bold"/>
              </a:rPr>
              <a:t> Análisis de los Requerimientos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322124" y="775489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255366" y="3555065"/>
            <a:ext cx="11777269" cy="5703235"/>
          </a:xfrm>
          <a:custGeom>
            <a:avLst/>
            <a:gdLst/>
            <a:ahLst/>
            <a:cxnLst/>
            <a:rect r="r" b="b" t="t" l="l"/>
            <a:pathLst>
              <a:path h="5703235" w="11777269">
                <a:moveTo>
                  <a:pt x="0" y="0"/>
                </a:moveTo>
                <a:lnTo>
                  <a:pt x="11777268" y="0"/>
                </a:lnTo>
                <a:lnTo>
                  <a:pt x="11777268" y="5703235"/>
                </a:lnTo>
                <a:lnTo>
                  <a:pt x="0" y="5703235"/>
                </a:lnTo>
                <a:lnTo>
                  <a:pt x="0" y="0"/>
                </a:lnTo>
                <a:close/>
              </a:path>
            </a:pathLst>
          </a:custGeom>
          <a:blipFill>
            <a:blip r:embed="rId4"/>
            <a:stretch>
              <a:fillRect l="0" t="0" r="0" b="0"/>
            </a:stretch>
          </a:blipFill>
        </p:spPr>
      </p:sp>
      <p:sp>
        <p:nvSpPr>
          <p:cNvPr name="TextBox 5" id="5"/>
          <p:cNvSpPr txBox="true"/>
          <p:nvPr/>
        </p:nvSpPr>
        <p:spPr>
          <a:xfrm rot="0">
            <a:off x="1744404" y="1769743"/>
            <a:ext cx="14174213" cy="1378948"/>
          </a:xfrm>
          <a:prstGeom prst="rect">
            <a:avLst/>
          </a:prstGeom>
        </p:spPr>
        <p:txBody>
          <a:bodyPr anchor="t" rtlCol="false" tIns="0" lIns="0" bIns="0" rIns="0">
            <a:spAutoFit/>
          </a:bodyPr>
          <a:lstStyle/>
          <a:p>
            <a:pPr algn="l">
              <a:lnSpc>
                <a:spcPts val="5306"/>
              </a:lnSpc>
              <a:spcBef>
                <a:spcPct val="0"/>
              </a:spcBef>
            </a:pPr>
            <a:r>
              <a:rPr lang="en-US" sz="3845" spc="376">
                <a:solidFill>
                  <a:srgbClr val="231F20"/>
                </a:solidFill>
                <a:latin typeface="Codec Pro ExtraBold"/>
              </a:rPr>
              <a:t>Determinar las ventas relacionadas con el tipo de comprobante en un periodo de tiempo.</a:t>
            </a:r>
          </a:p>
        </p:txBody>
      </p:sp>
      <p:sp>
        <p:nvSpPr>
          <p:cNvPr name="TextBox 6" id="6"/>
          <p:cNvSpPr txBox="true"/>
          <p:nvPr/>
        </p:nvSpPr>
        <p:spPr>
          <a:xfrm rot="0">
            <a:off x="2246639" y="292466"/>
            <a:ext cx="14468778" cy="933902"/>
          </a:xfrm>
          <a:prstGeom prst="rect">
            <a:avLst/>
          </a:prstGeom>
        </p:spPr>
        <p:txBody>
          <a:bodyPr anchor="t" rtlCol="false" tIns="0" lIns="0" bIns="0" rIns="0">
            <a:spAutoFit/>
          </a:bodyPr>
          <a:lstStyle/>
          <a:p>
            <a:pPr algn="l">
              <a:lnSpc>
                <a:spcPts val="6910"/>
              </a:lnSpc>
              <a:spcBef>
                <a:spcPct val="0"/>
              </a:spcBef>
            </a:pPr>
            <a:r>
              <a:rPr lang="en-US" sz="5007" spc="490">
                <a:solidFill>
                  <a:srgbClr val="231F20"/>
                </a:solidFill>
                <a:latin typeface="Codec Pro ExtraBold Bold"/>
              </a:rPr>
              <a:t> Análisis de los Requerimientos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322124" y="775489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643252" y="3145596"/>
            <a:ext cx="10309777" cy="6765138"/>
          </a:xfrm>
          <a:custGeom>
            <a:avLst/>
            <a:gdLst/>
            <a:ahLst/>
            <a:cxnLst/>
            <a:rect r="r" b="b" t="t" l="l"/>
            <a:pathLst>
              <a:path h="6765138" w="10309777">
                <a:moveTo>
                  <a:pt x="0" y="0"/>
                </a:moveTo>
                <a:lnTo>
                  <a:pt x="10309777" y="0"/>
                </a:lnTo>
                <a:lnTo>
                  <a:pt x="10309777" y="6765138"/>
                </a:lnTo>
                <a:lnTo>
                  <a:pt x="0" y="6765138"/>
                </a:lnTo>
                <a:lnTo>
                  <a:pt x="0" y="0"/>
                </a:lnTo>
                <a:close/>
              </a:path>
            </a:pathLst>
          </a:custGeom>
          <a:blipFill>
            <a:blip r:embed="rId4"/>
            <a:stretch>
              <a:fillRect l="0" t="0" r="0" b="0"/>
            </a:stretch>
          </a:blipFill>
        </p:spPr>
      </p:sp>
      <p:sp>
        <p:nvSpPr>
          <p:cNvPr name="TextBox 5" id="5"/>
          <p:cNvSpPr txBox="true"/>
          <p:nvPr/>
        </p:nvSpPr>
        <p:spPr>
          <a:xfrm rot="0">
            <a:off x="1744404" y="1504454"/>
            <a:ext cx="14174213" cy="1378948"/>
          </a:xfrm>
          <a:prstGeom prst="rect">
            <a:avLst/>
          </a:prstGeom>
        </p:spPr>
        <p:txBody>
          <a:bodyPr anchor="t" rtlCol="false" tIns="0" lIns="0" bIns="0" rIns="0">
            <a:spAutoFit/>
          </a:bodyPr>
          <a:lstStyle/>
          <a:p>
            <a:pPr algn="l">
              <a:lnSpc>
                <a:spcPts val="5306"/>
              </a:lnSpc>
              <a:spcBef>
                <a:spcPct val="0"/>
              </a:spcBef>
            </a:pPr>
            <a:r>
              <a:rPr lang="en-US" sz="3845" spc="376">
                <a:solidFill>
                  <a:srgbClr val="231F20"/>
                </a:solidFill>
                <a:latin typeface="Codec Pro ExtraBold"/>
              </a:rPr>
              <a:t>Determinar las ventas realizadas por los empleados en un determinado tiempo.</a:t>
            </a:r>
          </a:p>
        </p:txBody>
      </p:sp>
      <p:sp>
        <p:nvSpPr>
          <p:cNvPr name="TextBox 6" id="6"/>
          <p:cNvSpPr txBox="true"/>
          <p:nvPr/>
        </p:nvSpPr>
        <p:spPr>
          <a:xfrm rot="0">
            <a:off x="2246639" y="292466"/>
            <a:ext cx="14468778" cy="933902"/>
          </a:xfrm>
          <a:prstGeom prst="rect">
            <a:avLst/>
          </a:prstGeom>
        </p:spPr>
        <p:txBody>
          <a:bodyPr anchor="t" rtlCol="false" tIns="0" lIns="0" bIns="0" rIns="0">
            <a:spAutoFit/>
          </a:bodyPr>
          <a:lstStyle/>
          <a:p>
            <a:pPr algn="l">
              <a:lnSpc>
                <a:spcPts val="6910"/>
              </a:lnSpc>
              <a:spcBef>
                <a:spcPct val="0"/>
              </a:spcBef>
            </a:pPr>
            <a:r>
              <a:rPr lang="en-US" sz="5007" spc="490">
                <a:solidFill>
                  <a:srgbClr val="231F20"/>
                </a:solidFill>
                <a:latin typeface="Codec Pro ExtraBold Bold"/>
              </a:rPr>
              <a:t> Análisis de los Requerimientos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322124" y="775489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249962" y="2883403"/>
            <a:ext cx="9788076" cy="6698583"/>
          </a:xfrm>
          <a:custGeom>
            <a:avLst/>
            <a:gdLst/>
            <a:ahLst/>
            <a:cxnLst/>
            <a:rect r="r" b="b" t="t" l="l"/>
            <a:pathLst>
              <a:path h="6698583" w="9788076">
                <a:moveTo>
                  <a:pt x="0" y="0"/>
                </a:moveTo>
                <a:lnTo>
                  <a:pt x="9788076" y="0"/>
                </a:lnTo>
                <a:lnTo>
                  <a:pt x="9788076" y="6698582"/>
                </a:lnTo>
                <a:lnTo>
                  <a:pt x="0" y="6698582"/>
                </a:lnTo>
                <a:lnTo>
                  <a:pt x="0" y="0"/>
                </a:lnTo>
                <a:close/>
              </a:path>
            </a:pathLst>
          </a:custGeom>
          <a:blipFill>
            <a:blip r:embed="rId4"/>
            <a:stretch>
              <a:fillRect l="0" t="0" r="0" b="0"/>
            </a:stretch>
          </a:blipFill>
        </p:spPr>
      </p:sp>
      <p:sp>
        <p:nvSpPr>
          <p:cNvPr name="TextBox 5" id="5"/>
          <p:cNvSpPr txBox="true"/>
          <p:nvPr/>
        </p:nvSpPr>
        <p:spPr>
          <a:xfrm rot="0">
            <a:off x="1744404" y="1504454"/>
            <a:ext cx="14174213" cy="1378948"/>
          </a:xfrm>
          <a:prstGeom prst="rect">
            <a:avLst/>
          </a:prstGeom>
        </p:spPr>
        <p:txBody>
          <a:bodyPr anchor="t" rtlCol="false" tIns="0" lIns="0" bIns="0" rIns="0">
            <a:spAutoFit/>
          </a:bodyPr>
          <a:lstStyle/>
          <a:p>
            <a:pPr algn="l">
              <a:lnSpc>
                <a:spcPts val="5306"/>
              </a:lnSpc>
              <a:spcBef>
                <a:spcPct val="0"/>
              </a:spcBef>
            </a:pPr>
            <a:r>
              <a:rPr lang="en-US" sz="3845" spc="376">
                <a:solidFill>
                  <a:srgbClr val="231F20"/>
                </a:solidFill>
                <a:latin typeface="Codec Pro ExtraBold"/>
              </a:rPr>
              <a:t>Determinar la cantidad de ventas según el producto en un tiempo determinado.</a:t>
            </a:r>
          </a:p>
        </p:txBody>
      </p:sp>
      <p:sp>
        <p:nvSpPr>
          <p:cNvPr name="TextBox 6" id="6"/>
          <p:cNvSpPr txBox="true"/>
          <p:nvPr/>
        </p:nvSpPr>
        <p:spPr>
          <a:xfrm rot="0">
            <a:off x="2246639" y="292466"/>
            <a:ext cx="14468778" cy="933902"/>
          </a:xfrm>
          <a:prstGeom prst="rect">
            <a:avLst/>
          </a:prstGeom>
        </p:spPr>
        <p:txBody>
          <a:bodyPr anchor="t" rtlCol="false" tIns="0" lIns="0" bIns="0" rIns="0">
            <a:spAutoFit/>
          </a:bodyPr>
          <a:lstStyle/>
          <a:p>
            <a:pPr algn="l">
              <a:lnSpc>
                <a:spcPts val="6910"/>
              </a:lnSpc>
              <a:spcBef>
                <a:spcPct val="0"/>
              </a:spcBef>
            </a:pPr>
            <a:r>
              <a:rPr lang="en-US" sz="5007" spc="490">
                <a:solidFill>
                  <a:srgbClr val="231F20"/>
                </a:solidFill>
                <a:latin typeface="Codec Pro ExtraBold Bold"/>
              </a:rPr>
              <a:t> Análisis de los Requerimientos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322124" y="775489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740223" y="182433"/>
            <a:ext cx="8581901" cy="9792666"/>
          </a:xfrm>
          <a:custGeom>
            <a:avLst/>
            <a:gdLst/>
            <a:ahLst/>
            <a:cxnLst/>
            <a:rect r="r" b="b" t="t" l="l"/>
            <a:pathLst>
              <a:path h="9792666" w="8581901">
                <a:moveTo>
                  <a:pt x="0" y="0"/>
                </a:moveTo>
                <a:lnTo>
                  <a:pt x="8581901" y="0"/>
                </a:lnTo>
                <a:lnTo>
                  <a:pt x="8581901" y="9792665"/>
                </a:lnTo>
                <a:lnTo>
                  <a:pt x="0" y="9792665"/>
                </a:lnTo>
                <a:lnTo>
                  <a:pt x="0" y="0"/>
                </a:lnTo>
                <a:close/>
              </a:path>
            </a:pathLst>
          </a:custGeom>
          <a:blipFill>
            <a:blip r:embed="rId4"/>
            <a:stretch>
              <a:fillRect l="0" t="0" r="0" b="0"/>
            </a:stretch>
          </a:blipFill>
        </p:spPr>
      </p:sp>
      <p:sp>
        <p:nvSpPr>
          <p:cNvPr name="TextBox 5" id="5"/>
          <p:cNvSpPr txBox="true"/>
          <p:nvPr/>
        </p:nvSpPr>
        <p:spPr>
          <a:xfrm rot="0">
            <a:off x="2059222" y="5449570"/>
            <a:ext cx="5303139" cy="712198"/>
          </a:xfrm>
          <a:prstGeom prst="rect">
            <a:avLst/>
          </a:prstGeom>
        </p:spPr>
        <p:txBody>
          <a:bodyPr anchor="t" rtlCol="false" tIns="0" lIns="0" bIns="0" rIns="0">
            <a:spAutoFit/>
          </a:bodyPr>
          <a:lstStyle/>
          <a:p>
            <a:pPr algn="l">
              <a:lnSpc>
                <a:spcPts val="5306"/>
              </a:lnSpc>
              <a:spcBef>
                <a:spcPct val="0"/>
              </a:spcBef>
            </a:pPr>
            <a:r>
              <a:rPr lang="en-US" sz="3845" spc="376">
                <a:solidFill>
                  <a:srgbClr val="231F20"/>
                </a:solidFill>
                <a:latin typeface="Codec Pro ExtraBold"/>
              </a:rPr>
              <a:t>Modelo Starnet</a:t>
            </a:r>
          </a:p>
        </p:txBody>
      </p:sp>
      <p:sp>
        <p:nvSpPr>
          <p:cNvPr name="TextBox 6" id="6"/>
          <p:cNvSpPr txBox="true"/>
          <p:nvPr/>
        </p:nvSpPr>
        <p:spPr>
          <a:xfrm rot="0">
            <a:off x="1913453" y="155934"/>
            <a:ext cx="5826770" cy="3564685"/>
          </a:xfrm>
          <a:prstGeom prst="rect">
            <a:avLst/>
          </a:prstGeom>
        </p:spPr>
        <p:txBody>
          <a:bodyPr anchor="t" rtlCol="false" tIns="0" lIns="0" bIns="0" rIns="0">
            <a:spAutoFit/>
          </a:bodyPr>
          <a:lstStyle/>
          <a:p>
            <a:pPr algn="l">
              <a:lnSpc>
                <a:spcPts val="6910"/>
              </a:lnSpc>
              <a:spcBef>
                <a:spcPct val="0"/>
              </a:spcBef>
            </a:pPr>
            <a:r>
              <a:rPr lang="en-US" sz="5007" spc="490">
                <a:solidFill>
                  <a:srgbClr val="231F20"/>
                </a:solidFill>
                <a:latin typeface="Codec Pro ExtraBold Bold"/>
              </a:rPr>
              <a:t>FASE III: DISEÑO TÉCNICO DE LA ARQUITECTURA</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322124" y="775489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43247" y="1318124"/>
            <a:ext cx="14801506" cy="8687114"/>
          </a:xfrm>
          <a:custGeom>
            <a:avLst/>
            <a:gdLst/>
            <a:ahLst/>
            <a:cxnLst/>
            <a:rect r="r" b="b" t="t" l="l"/>
            <a:pathLst>
              <a:path h="8687114" w="14801506">
                <a:moveTo>
                  <a:pt x="0" y="0"/>
                </a:moveTo>
                <a:lnTo>
                  <a:pt x="14801506" y="0"/>
                </a:lnTo>
                <a:lnTo>
                  <a:pt x="14801506" y="8687114"/>
                </a:lnTo>
                <a:lnTo>
                  <a:pt x="0" y="8687114"/>
                </a:lnTo>
                <a:lnTo>
                  <a:pt x="0" y="0"/>
                </a:lnTo>
                <a:close/>
              </a:path>
            </a:pathLst>
          </a:custGeom>
          <a:blipFill>
            <a:blip r:embed="rId4"/>
            <a:stretch>
              <a:fillRect l="0" t="0" r="0" b="0"/>
            </a:stretch>
          </a:blipFill>
        </p:spPr>
      </p:sp>
      <p:sp>
        <p:nvSpPr>
          <p:cNvPr name="TextBox 5" id="5"/>
          <p:cNvSpPr txBox="true"/>
          <p:nvPr/>
        </p:nvSpPr>
        <p:spPr>
          <a:xfrm rot="0">
            <a:off x="2808890" y="605926"/>
            <a:ext cx="4657591" cy="712198"/>
          </a:xfrm>
          <a:prstGeom prst="rect">
            <a:avLst/>
          </a:prstGeom>
        </p:spPr>
        <p:txBody>
          <a:bodyPr anchor="t" rtlCol="false" tIns="0" lIns="0" bIns="0" rIns="0">
            <a:spAutoFit/>
          </a:bodyPr>
          <a:lstStyle/>
          <a:p>
            <a:pPr algn="l">
              <a:lnSpc>
                <a:spcPts val="5306"/>
              </a:lnSpc>
              <a:spcBef>
                <a:spcPct val="0"/>
              </a:spcBef>
            </a:pPr>
            <a:r>
              <a:rPr lang="en-US" sz="3845" spc="376">
                <a:solidFill>
                  <a:srgbClr val="231F20"/>
                </a:solidFill>
                <a:latin typeface="Codec Pro ExtraBold"/>
              </a:rPr>
              <a:t>Nivel de Datos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1543050" y="-558218"/>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193216" y="2144291"/>
            <a:ext cx="5408984" cy="7114009"/>
            <a:chOff x="0" y="0"/>
            <a:chExt cx="1424588" cy="1873648"/>
          </a:xfrm>
        </p:grpSpPr>
        <p:sp>
          <p:nvSpPr>
            <p:cNvPr name="Freeform 6" id="6"/>
            <p:cNvSpPr/>
            <p:nvPr/>
          </p:nvSpPr>
          <p:spPr>
            <a:xfrm flipH="false" flipV="false" rot="0">
              <a:off x="0" y="0"/>
              <a:ext cx="1424588" cy="1873648"/>
            </a:xfrm>
            <a:custGeom>
              <a:avLst/>
              <a:gdLst/>
              <a:ahLst/>
              <a:cxnLst/>
              <a:rect r="r" b="b" t="t" l="l"/>
              <a:pathLst>
                <a:path h="1873648" w="1424588">
                  <a:moveTo>
                    <a:pt x="0" y="0"/>
                  </a:moveTo>
                  <a:lnTo>
                    <a:pt x="1424588" y="0"/>
                  </a:lnTo>
                  <a:lnTo>
                    <a:pt x="1424588" y="1873648"/>
                  </a:lnTo>
                  <a:lnTo>
                    <a:pt x="0" y="1873648"/>
                  </a:lnTo>
                  <a:close/>
                </a:path>
              </a:pathLst>
            </a:custGeom>
            <a:solidFill>
              <a:srgbClr val="1C5739"/>
            </a:solidFill>
          </p:spPr>
        </p:sp>
        <p:sp>
          <p:nvSpPr>
            <p:cNvPr name="TextBox 7" id="7"/>
            <p:cNvSpPr txBox="true"/>
            <p:nvPr/>
          </p:nvSpPr>
          <p:spPr>
            <a:xfrm>
              <a:off x="0" y="-19050"/>
              <a:ext cx="1424588" cy="1892698"/>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5698915" y="8697813"/>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0961970" y="3688284"/>
            <a:ext cx="6809340" cy="4026022"/>
          </a:xfrm>
          <a:custGeom>
            <a:avLst/>
            <a:gdLst/>
            <a:ahLst/>
            <a:cxnLst/>
            <a:rect r="r" b="b" t="t" l="l"/>
            <a:pathLst>
              <a:path h="4026022" w="6809340">
                <a:moveTo>
                  <a:pt x="0" y="0"/>
                </a:moveTo>
                <a:lnTo>
                  <a:pt x="6809340" y="0"/>
                </a:lnTo>
                <a:lnTo>
                  <a:pt x="6809340" y="4026023"/>
                </a:lnTo>
                <a:lnTo>
                  <a:pt x="0" y="4026023"/>
                </a:lnTo>
                <a:lnTo>
                  <a:pt x="0" y="0"/>
                </a:lnTo>
                <a:close/>
              </a:path>
            </a:pathLst>
          </a:custGeom>
          <a:blipFill>
            <a:blip r:embed="rId4"/>
            <a:stretch>
              <a:fillRect l="0" t="0" r="0" b="0"/>
            </a:stretch>
          </a:blipFill>
        </p:spPr>
      </p:sp>
      <p:sp>
        <p:nvSpPr>
          <p:cNvPr name="TextBox 10" id="10"/>
          <p:cNvSpPr txBox="true"/>
          <p:nvPr/>
        </p:nvSpPr>
        <p:spPr>
          <a:xfrm rot="0">
            <a:off x="2037097" y="346004"/>
            <a:ext cx="14569759" cy="2381927"/>
          </a:xfrm>
          <a:prstGeom prst="rect">
            <a:avLst/>
          </a:prstGeom>
        </p:spPr>
        <p:txBody>
          <a:bodyPr anchor="t" rtlCol="false" tIns="0" lIns="0" bIns="0" rIns="0">
            <a:spAutoFit/>
          </a:bodyPr>
          <a:lstStyle/>
          <a:p>
            <a:pPr algn="l">
              <a:lnSpc>
                <a:spcPts val="4615"/>
              </a:lnSpc>
            </a:pPr>
            <a:r>
              <a:rPr lang="en-US" sz="3344" spc="327">
                <a:solidFill>
                  <a:srgbClr val="231F20"/>
                </a:solidFill>
                <a:latin typeface="Codec Pro ExtraBold"/>
              </a:rPr>
              <a:t>ANEXO – 01: METODOLOGÍA DE DESARROLLO RALPH KIMBALL</a:t>
            </a:r>
          </a:p>
          <a:p>
            <a:pPr algn="l" marL="722095" indent="-361048" lvl="1">
              <a:lnSpc>
                <a:spcPts val="4615"/>
              </a:lnSpc>
              <a:buAutoNum type="arabicPeriod" startAt="1"/>
            </a:pPr>
            <a:r>
              <a:rPr lang="en-US" sz="3344" spc="327">
                <a:solidFill>
                  <a:srgbClr val="231F20"/>
                </a:solidFill>
                <a:latin typeface="Codec Pro ExtraBold"/>
              </a:rPr>
              <a:t>Desarrollo de Metodología Propuesta</a:t>
            </a:r>
          </a:p>
          <a:p>
            <a:pPr algn="l">
              <a:lnSpc>
                <a:spcPts val="4615"/>
              </a:lnSpc>
            </a:pPr>
          </a:p>
        </p:txBody>
      </p:sp>
      <p:sp>
        <p:nvSpPr>
          <p:cNvPr name="TextBox 11" id="11"/>
          <p:cNvSpPr txBox="true"/>
          <p:nvPr/>
        </p:nvSpPr>
        <p:spPr>
          <a:xfrm rot="0">
            <a:off x="2037097" y="2439377"/>
            <a:ext cx="7988929" cy="7428948"/>
          </a:xfrm>
          <a:prstGeom prst="rect">
            <a:avLst/>
          </a:prstGeom>
        </p:spPr>
        <p:txBody>
          <a:bodyPr anchor="t" rtlCol="false" tIns="0" lIns="0" bIns="0" rIns="0">
            <a:spAutoFit/>
          </a:bodyPr>
          <a:lstStyle/>
          <a:p>
            <a:pPr algn="just">
              <a:lnSpc>
                <a:spcPts val="3483"/>
              </a:lnSpc>
            </a:pPr>
            <a:r>
              <a:rPr lang="en-US" sz="2524" spc="247">
                <a:solidFill>
                  <a:srgbClr val="231F20"/>
                </a:solidFill>
                <a:latin typeface="Open Sauce"/>
              </a:rPr>
              <a:t>Este proyecto introduce una metodología evolutiva e incremental basada en el modelo estrella de Ralph Kimball, enfocado en la construcción de “DataMart”. Cada fase de esta metodología consiste desde la Planificación del Proyecto hasta la Aplicación del Usuario Final, se centra en técnicas y herramientas específicas para garantizar un desarrollo efectivo y progresivo. Así, se establecen procesos para la definición de requerimientos, diseño técnico de la arquitectura, modelado dimensional, diseño físico y el crucial proceso de extracción, transformación y carga de datos.</a:t>
            </a:r>
          </a:p>
          <a:p>
            <a:pPr algn="just">
              <a:lnSpc>
                <a:spcPts val="3483"/>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322124" y="775489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85632" y="1811945"/>
            <a:ext cx="14325866" cy="7179102"/>
          </a:xfrm>
          <a:custGeom>
            <a:avLst/>
            <a:gdLst/>
            <a:ahLst/>
            <a:cxnLst/>
            <a:rect r="r" b="b" t="t" l="l"/>
            <a:pathLst>
              <a:path h="7179102" w="14325866">
                <a:moveTo>
                  <a:pt x="0" y="0"/>
                </a:moveTo>
                <a:lnTo>
                  <a:pt x="14325866" y="0"/>
                </a:lnTo>
                <a:lnTo>
                  <a:pt x="14325866" y="7179102"/>
                </a:lnTo>
                <a:lnTo>
                  <a:pt x="0" y="7179102"/>
                </a:lnTo>
                <a:lnTo>
                  <a:pt x="0" y="0"/>
                </a:lnTo>
                <a:close/>
              </a:path>
            </a:pathLst>
          </a:custGeom>
          <a:blipFill>
            <a:blip r:embed="rId4"/>
            <a:stretch>
              <a:fillRect l="0" t="0" r="0" b="0"/>
            </a:stretch>
          </a:blipFill>
        </p:spPr>
      </p:sp>
      <p:sp>
        <p:nvSpPr>
          <p:cNvPr name="TextBox 5" id="5"/>
          <p:cNvSpPr txBox="true"/>
          <p:nvPr/>
        </p:nvSpPr>
        <p:spPr>
          <a:xfrm rot="0">
            <a:off x="2808890" y="605926"/>
            <a:ext cx="4657591" cy="712198"/>
          </a:xfrm>
          <a:prstGeom prst="rect">
            <a:avLst/>
          </a:prstGeom>
        </p:spPr>
        <p:txBody>
          <a:bodyPr anchor="t" rtlCol="false" tIns="0" lIns="0" bIns="0" rIns="0">
            <a:spAutoFit/>
          </a:bodyPr>
          <a:lstStyle/>
          <a:p>
            <a:pPr algn="l">
              <a:lnSpc>
                <a:spcPts val="5306"/>
              </a:lnSpc>
              <a:spcBef>
                <a:spcPct val="0"/>
              </a:spcBef>
            </a:pPr>
            <a:r>
              <a:rPr lang="en-US" sz="3845" spc="376">
                <a:solidFill>
                  <a:srgbClr val="231F20"/>
                </a:solidFill>
                <a:latin typeface="Codec Pro ExtraBold"/>
              </a:rPr>
              <a:t>Nivel Técnico</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1543050" y="-558218"/>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505577" y="2144291"/>
            <a:ext cx="5408984" cy="7114009"/>
            <a:chOff x="0" y="0"/>
            <a:chExt cx="1424588" cy="1873648"/>
          </a:xfrm>
        </p:grpSpPr>
        <p:sp>
          <p:nvSpPr>
            <p:cNvPr name="Freeform 6" id="6"/>
            <p:cNvSpPr/>
            <p:nvPr/>
          </p:nvSpPr>
          <p:spPr>
            <a:xfrm flipH="false" flipV="false" rot="0">
              <a:off x="0" y="0"/>
              <a:ext cx="1424588" cy="1873648"/>
            </a:xfrm>
            <a:custGeom>
              <a:avLst/>
              <a:gdLst/>
              <a:ahLst/>
              <a:cxnLst/>
              <a:rect r="r" b="b" t="t" l="l"/>
              <a:pathLst>
                <a:path h="1873648" w="1424588">
                  <a:moveTo>
                    <a:pt x="0" y="0"/>
                  </a:moveTo>
                  <a:lnTo>
                    <a:pt x="1424588" y="0"/>
                  </a:lnTo>
                  <a:lnTo>
                    <a:pt x="1424588" y="1873648"/>
                  </a:lnTo>
                  <a:lnTo>
                    <a:pt x="0" y="1873648"/>
                  </a:lnTo>
                  <a:close/>
                </a:path>
              </a:pathLst>
            </a:custGeom>
            <a:solidFill>
              <a:srgbClr val="1C5739"/>
            </a:solidFill>
          </p:spPr>
        </p:sp>
        <p:sp>
          <p:nvSpPr>
            <p:cNvPr name="TextBox 7" id="7"/>
            <p:cNvSpPr txBox="true"/>
            <p:nvPr/>
          </p:nvSpPr>
          <p:spPr>
            <a:xfrm>
              <a:off x="0" y="-19050"/>
              <a:ext cx="1424588" cy="1892698"/>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5698915" y="8697813"/>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1135881" y="3364492"/>
            <a:ext cx="5769101" cy="3633857"/>
          </a:xfrm>
          <a:custGeom>
            <a:avLst/>
            <a:gdLst/>
            <a:ahLst/>
            <a:cxnLst/>
            <a:rect r="r" b="b" t="t" l="l"/>
            <a:pathLst>
              <a:path h="3633857" w="5769101">
                <a:moveTo>
                  <a:pt x="0" y="0"/>
                </a:moveTo>
                <a:lnTo>
                  <a:pt x="5769101" y="0"/>
                </a:lnTo>
                <a:lnTo>
                  <a:pt x="5769101" y="3633857"/>
                </a:lnTo>
                <a:lnTo>
                  <a:pt x="0" y="3633857"/>
                </a:lnTo>
                <a:lnTo>
                  <a:pt x="0" y="0"/>
                </a:lnTo>
                <a:close/>
              </a:path>
            </a:pathLst>
          </a:custGeom>
          <a:blipFill>
            <a:blip r:embed="rId4"/>
            <a:stretch>
              <a:fillRect l="0" t="0" r="0" b="0"/>
            </a:stretch>
          </a:blipFill>
        </p:spPr>
      </p:sp>
      <p:sp>
        <p:nvSpPr>
          <p:cNvPr name="TextBox 10" id="10"/>
          <p:cNvSpPr txBox="true"/>
          <p:nvPr/>
        </p:nvSpPr>
        <p:spPr>
          <a:xfrm rot="0">
            <a:off x="2044580" y="895350"/>
            <a:ext cx="10707688" cy="769678"/>
          </a:xfrm>
          <a:prstGeom prst="rect">
            <a:avLst/>
          </a:prstGeom>
        </p:spPr>
        <p:txBody>
          <a:bodyPr anchor="t" rtlCol="false" tIns="0" lIns="0" bIns="0" rIns="0">
            <a:spAutoFit/>
          </a:bodyPr>
          <a:lstStyle/>
          <a:p>
            <a:pPr algn="l">
              <a:lnSpc>
                <a:spcPts val="5826"/>
              </a:lnSpc>
            </a:pPr>
            <a:r>
              <a:rPr lang="en-US" sz="4222" spc="413">
                <a:solidFill>
                  <a:srgbClr val="231F20"/>
                </a:solidFill>
                <a:latin typeface="Codec Pro ExtraBold"/>
              </a:rPr>
              <a:t>FASE IV: MODELADO DIMENSIONAL</a:t>
            </a:r>
          </a:p>
        </p:txBody>
      </p:sp>
      <p:sp>
        <p:nvSpPr>
          <p:cNvPr name="TextBox 11" id="11"/>
          <p:cNvSpPr txBox="true"/>
          <p:nvPr/>
        </p:nvSpPr>
        <p:spPr>
          <a:xfrm rot="0">
            <a:off x="2044580" y="2469770"/>
            <a:ext cx="8357876" cy="4161404"/>
          </a:xfrm>
          <a:prstGeom prst="rect">
            <a:avLst/>
          </a:prstGeom>
        </p:spPr>
        <p:txBody>
          <a:bodyPr anchor="t" rtlCol="false" tIns="0" lIns="0" bIns="0" rIns="0">
            <a:spAutoFit/>
          </a:bodyPr>
          <a:lstStyle/>
          <a:p>
            <a:pPr algn="just">
              <a:lnSpc>
                <a:spcPts val="3016"/>
              </a:lnSpc>
            </a:pPr>
            <a:r>
              <a:rPr lang="en-US" sz="2185" spc="214">
                <a:solidFill>
                  <a:srgbClr val="231F20"/>
                </a:solidFill>
                <a:latin typeface="Open Sauce Bold"/>
              </a:rPr>
              <a:t>1.4.1. Identificación de los componentes del modelo</a:t>
            </a:r>
          </a:p>
          <a:p>
            <a:pPr algn="just">
              <a:lnSpc>
                <a:spcPts val="3016"/>
              </a:lnSpc>
            </a:pPr>
          </a:p>
          <a:p>
            <a:pPr algn="just">
              <a:lnSpc>
                <a:spcPts val="3016"/>
              </a:lnSpc>
            </a:pPr>
            <a:r>
              <a:rPr lang="en-US" sz="2185" spc="214">
                <a:solidFill>
                  <a:srgbClr val="231F20"/>
                </a:solidFill>
                <a:latin typeface="Open Sauce"/>
              </a:rPr>
              <a:t>En la metodología de Ralph Kimball, se emplea un enfoque en cuatro pasos. Este método implica un proceso estructurado para entender y definir los elementos esenciales del modelo de datos, como se indica a continuación:</a:t>
            </a:r>
          </a:p>
          <a:p>
            <a:pPr algn="just">
              <a:lnSpc>
                <a:spcPts val="3016"/>
              </a:lnSpc>
            </a:pPr>
          </a:p>
          <a:p>
            <a:pPr algn="just">
              <a:lnSpc>
                <a:spcPts val="3016"/>
              </a:lnSpc>
            </a:pPr>
          </a:p>
          <a:p>
            <a:pPr algn="just">
              <a:lnSpc>
                <a:spcPts val="3016"/>
              </a:lnSpc>
            </a:pPr>
          </a:p>
        </p:txBody>
      </p:sp>
      <p:sp>
        <p:nvSpPr>
          <p:cNvPr name="TextBox 12" id="12"/>
          <p:cNvSpPr txBox="true"/>
          <p:nvPr/>
        </p:nvSpPr>
        <p:spPr>
          <a:xfrm rot="0">
            <a:off x="2273114" y="6272629"/>
            <a:ext cx="8129342" cy="1800261"/>
          </a:xfrm>
          <a:prstGeom prst="rect">
            <a:avLst/>
          </a:prstGeom>
        </p:spPr>
        <p:txBody>
          <a:bodyPr anchor="t" rtlCol="false" tIns="0" lIns="0" bIns="0" rIns="0">
            <a:spAutoFit/>
          </a:bodyPr>
          <a:lstStyle/>
          <a:p>
            <a:pPr algn="just" marL="449447" indent="-224724" lvl="1">
              <a:lnSpc>
                <a:spcPts val="2872"/>
              </a:lnSpc>
              <a:buFont typeface="Arial"/>
              <a:buChar char="•"/>
            </a:pPr>
            <a:r>
              <a:rPr lang="en-US" sz="2081" spc="204">
                <a:solidFill>
                  <a:srgbClr val="231F20"/>
                </a:solidFill>
                <a:latin typeface="Open Sauce Bold"/>
              </a:rPr>
              <a:t>Elección del Data Mart</a:t>
            </a:r>
          </a:p>
          <a:p>
            <a:pPr algn="just" marL="449447" indent="-224724" lvl="1">
              <a:lnSpc>
                <a:spcPts val="2872"/>
              </a:lnSpc>
              <a:buFont typeface="Arial"/>
              <a:buChar char="•"/>
            </a:pPr>
            <a:r>
              <a:rPr lang="en-US" sz="2081" spc="204">
                <a:solidFill>
                  <a:srgbClr val="231F20"/>
                </a:solidFill>
                <a:latin typeface="Open Sauce Bold"/>
              </a:rPr>
              <a:t>Elección de los objetivos de la tabla de Hechos</a:t>
            </a:r>
          </a:p>
          <a:p>
            <a:pPr algn="just" marL="449447" indent="-224724" lvl="1">
              <a:lnSpc>
                <a:spcPts val="2872"/>
              </a:lnSpc>
              <a:buFont typeface="Arial"/>
              <a:buChar char="•"/>
            </a:pPr>
            <a:r>
              <a:rPr lang="en-US" sz="2081" spc="204">
                <a:solidFill>
                  <a:srgbClr val="231F20"/>
                </a:solidFill>
                <a:latin typeface="Open Sauce Bold"/>
              </a:rPr>
              <a:t>Elección de las dimensiones</a:t>
            </a:r>
          </a:p>
          <a:p>
            <a:pPr algn="just" marL="449447" indent="-224724" lvl="1">
              <a:lnSpc>
                <a:spcPts val="2872"/>
              </a:lnSpc>
              <a:buFont typeface="Arial"/>
              <a:buChar char="•"/>
            </a:pPr>
            <a:r>
              <a:rPr lang="en-US" sz="2081" spc="204">
                <a:solidFill>
                  <a:srgbClr val="231F20"/>
                </a:solidFill>
                <a:latin typeface="Open Sauce Bold"/>
              </a:rPr>
              <a:t>Elección de los hechos</a:t>
            </a:r>
          </a:p>
          <a:p>
            <a:pPr algn="just">
              <a:lnSpc>
                <a:spcPts val="2872"/>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322124" y="775489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288803" y="2855791"/>
            <a:ext cx="8464420" cy="6625791"/>
          </a:xfrm>
          <a:custGeom>
            <a:avLst/>
            <a:gdLst/>
            <a:ahLst/>
            <a:cxnLst/>
            <a:rect r="r" b="b" t="t" l="l"/>
            <a:pathLst>
              <a:path h="6625791" w="8464420">
                <a:moveTo>
                  <a:pt x="0" y="0"/>
                </a:moveTo>
                <a:lnTo>
                  <a:pt x="8464420" y="0"/>
                </a:lnTo>
                <a:lnTo>
                  <a:pt x="8464420" y="6625791"/>
                </a:lnTo>
                <a:lnTo>
                  <a:pt x="0" y="6625791"/>
                </a:lnTo>
                <a:lnTo>
                  <a:pt x="0" y="0"/>
                </a:lnTo>
                <a:close/>
              </a:path>
            </a:pathLst>
          </a:custGeom>
          <a:blipFill>
            <a:blip r:embed="rId4"/>
            <a:stretch>
              <a:fillRect l="0" t="0" r="0" b="0"/>
            </a:stretch>
          </a:blipFill>
        </p:spPr>
      </p:sp>
      <p:sp>
        <p:nvSpPr>
          <p:cNvPr name="TextBox 5" id="5"/>
          <p:cNvSpPr txBox="true"/>
          <p:nvPr/>
        </p:nvSpPr>
        <p:spPr>
          <a:xfrm rot="0">
            <a:off x="2059222" y="572398"/>
            <a:ext cx="12923582" cy="779255"/>
          </a:xfrm>
          <a:prstGeom prst="rect">
            <a:avLst/>
          </a:prstGeom>
        </p:spPr>
        <p:txBody>
          <a:bodyPr anchor="t" rtlCol="false" tIns="0" lIns="0" bIns="0" rIns="0">
            <a:spAutoFit/>
          </a:bodyPr>
          <a:lstStyle/>
          <a:p>
            <a:pPr algn="l">
              <a:lnSpc>
                <a:spcPts val="5858"/>
              </a:lnSpc>
              <a:spcBef>
                <a:spcPct val="0"/>
              </a:spcBef>
            </a:pPr>
            <a:r>
              <a:rPr lang="en-US" sz="4245" spc="416">
                <a:solidFill>
                  <a:srgbClr val="231F20"/>
                </a:solidFill>
                <a:latin typeface="Codec Pro ExtraBold"/>
              </a:rPr>
              <a:t>1.4.2. Diagrama de la Tabla de Hechos</a:t>
            </a:r>
          </a:p>
        </p:txBody>
      </p:sp>
      <p:sp>
        <p:nvSpPr>
          <p:cNvPr name="TextBox 6" id="6"/>
          <p:cNvSpPr txBox="true"/>
          <p:nvPr/>
        </p:nvSpPr>
        <p:spPr>
          <a:xfrm rot="0">
            <a:off x="5781541" y="2181501"/>
            <a:ext cx="5083816" cy="369137"/>
          </a:xfrm>
          <a:prstGeom prst="rect">
            <a:avLst/>
          </a:prstGeom>
        </p:spPr>
        <p:txBody>
          <a:bodyPr anchor="t" rtlCol="false" tIns="0" lIns="0" bIns="0" rIns="0">
            <a:spAutoFit/>
          </a:bodyPr>
          <a:lstStyle/>
          <a:p>
            <a:pPr algn="just">
              <a:lnSpc>
                <a:spcPts val="3016"/>
              </a:lnSpc>
            </a:pPr>
            <a:r>
              <a:rPr lang="en-US" sz="2185" spc="214">
                <a:solidFill>
                  <a:srgbClr val="231F20"/>
                </a:solidFill>
                <a:latin typeface="Open Sauce Bold"/>
              </a:rPr>
              <a:t>Diagrama de la Tabla Hechos.</a:t>
            </a:r>
          </a:p>
        </p:txBody>
      </p:sp>
      <p:sp>
        <p:nvSpPr>
          <p:cNvPr name="TextBox 7" id="7"/>
          <p:cNvSpPr txBox="true"/>
          <p:nvPr/>
        </p:nvSpPr>
        <p:spPr>
          <a:xfrm rot="0">
            <a:off x="2059222" y="1454348"/>
            <a:ext cx="14562422" cy="567309"/>
          </a:xfrm>
          <a:prstGeom prst="rect">
            <a:avLst/>
          </a:prstGeom>
        </p:spPr>
        <p:txBody>
          <a:bodyPr anchor="t" rtlCol="false" tIns="0" lIns="0" bIns="0" rIns="0">
            <a:spAutoFit/>
          </a:bodyPr>
          <a:lstStyle/>
          <a:p>
            <a:pPr algn="ctr">
              <a:lnSpc>
                <a:spcPts val="4278"/>
              </a:lnSpc>
              <a:spcBef>
                <a:spcPct val="0"/>
              </a:spcBef>
            </a:pPr>
            <a:r>
              <a:rPr lang="en-US" sz="3100" spc="303">
                <a:solidFill>
                  <a:srgbClr val="231F20"/>
                </a:solidFill>
                <a:latin typeface="Codec Pro ExtraBold"/>
              </a:rPr>
              <a:t>Se muestra la tabla hechos en concesión con sus dimensiones.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613422"/>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934322" y="1710550"/>
            <a:ext cx="6834463" cy="6717834"/>
          </a:xfrm>
          <a:custGeom>
            <a:avLst/>
            <a:gdLst/>
            <a:ahLst/>
            <a:cxnLst/>
            <a:rect r="r" b="b" t="t" l="l"/>
            <a:pathLst>
              <a:path h="6717834" w="6834463">
                <a:moveTo>
                  <a:pt x="0" y="0"/>
                </a:moveTo>
                <a:lnTo>
                  <a:pt x="6834463" y="0"/>
                </a:lnTo>
                <a:lnTo>
                  <a:pt x="6834463" y="6717834"/>
                </a:lnTo>
                <a:lnTo>
                  <a:pt x="0" y="6717834"/>
                </a:lnTo>
                <a:lnTo>
                  <a:pt x="0" y="0"/>
                </a:lnTo>
                <a:close/>
              </a:path>
            </a:pathLst>
          </a:custGeom>
          <a:blipFill>
            <a:blip r:embed="rId4"/>
            <a:stretch>
              <a:fillRect l="0" t="0" r="0" b="0"/>
            </a:stretch>
          </a:blipFill>
        </p:spPr>
      </p:sp>
      <p:sp>
        <p:nvSpPr>
          <p:cNvPr name="Freeform 5" id="5"/>
          <p:cNvSpPr/>
          <p:nvPr/>
        </p:nvSpPr>
        <p:spPr>
          <a:xfrm flipH="false" flipV="false" rot="0">
            <a:off x="9011510" y="1710550"/>
            <a:ext cx="7342168" cy="6717834"/>
          </a:xfrm>
          <a:custGeom>
            <a:avLst/>
            <a:gdLst/>
            <a:ahLst/>
            <a:cxnLst/>
            <a:rect r="r" b="b" t="t" l="l"/>
            <a:pathLst>
              <a:path h="6717834" w="7342168">
                <a:moveTo>
                  <a:pt x="0" y="0"/>
                </a:moveTo>
                <a:lnTo>
                  <a:pt x="7342168" y="0"/>
                </a:lnTo>
                <a:lnTo>
                  <a:pt x="7342168" y="6717834"/>
                </a:lnTo>
                <a:lnTo>
                  <a:pt x="0" y="6717834"/>
                </a:lnTo>
                <a:lnTo>
                  <a:pt x="0" y="0"/>
                </a:lnTo>
                <a:close/>
              </a:path>
            </a:pathLst>
          </a:custGeom>
          <a:blipFill>
            <a:blip r:embed="rId5"/>
            <a:stretch>
              <a:fillRect l="0" t="0" r="0" b="0"/>
            </a:stretch>
          </a:blipFill>
        </p:spPr>
      </p:sp>
      <p:sp>
        <p:nvSpPr>
          <p:cNvPr name="TextBox 6" id="6"/>
          <p:cNvSpPr txBox="true"/>
          <p:nvPr/>
        </p:nvSpPr>
        <p:spPr>
          <a:xfrm rot="0">
            <a:off x="6550241" y="990600"/>
            <a:ext cx="5043395" cy="393140"/>
          </a:xfrm>
          <a:prstGeom prst="rect">
            <a:avLst/>
          </a:prstGeom>
        </p:spPr>
        <p:txBody>
          <a:bodyPr anchor="t" rtlCol="false" tIns="0" lIns="0" bIns="0" rIns="0">
            <a:spAutoFit/>
          </a:bodyPr>
          <a:lstStyle/>
          <a:p>
            <a:pPr algn="just">
              <a:lnSpc>
                <a:spcPts val="3292"/>
              </a:lnSpc>
            </a:pPr>
            <a:r>
              <a:rPr lang="en-US" sz="2385" spc="233">
                <a:solidFill>
                  <a:srgbClr val="231F20"/>
                </a:solidFill>
                <a:latin typeface="Open Sauce Bold"/>
              </a:rPr>
              <a:t>Detalle de la tabla hechos</a:t>
            </a:r>
          </a:p>
        </p:txBody>
      </p:sp>
      <p:sp>
        <p:nvSpPr>
          <p:cNvPr name="Freeform 7" id="7"/>
          <p:cNvSpPr/>
          <p:nvPr/>
        </p:nvSpPr>
        <p:spPr>
          <a:xfrm flipH="true" flipV="true" rot="-4287649">
            <a:off x="-1502617" y="8037838"/>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4200401">
            <a:off x="15866954" y="-1288736"/>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884691" y="1542711"/>
            <a:ext cx="8518617" cy="8039274"/>
          </a:xfrm>
          <a:custGeom>
            <a:avLst/>
            <a:gdLst/>
            <a:ahLst/>
            <a:cxnLst/>
            <a:rect r="r" b="b" t="t" l="l"/>
            <a:pathLst>
              <a:path h="8039274" w="8518617">
                <a:moveTo>
                  <a:pt x="0" y="0"/>
                </a:moveTo>
                <a:lnTo>
                  <a:pt x="8518618" y="0"/>
                </a:lnTo>
                <a:lnTo>
                  <a:pt x="8518618" y="8039274"/>
                </a:lnTo>
                <a:lnTo>
                  <a:pt x="0" y="8039274"/>
                </a:lnTo>
                <a:lnTo>
                  <a:pt x="0" y="0"/>
                </a:lnTo>
                <a:close/>
              </a:path>
            </a:pathLst>
          </a:custGeom>
          <a:blipFill>
            <a:blip r:embed="rId4"/>
            <a:stretch>
              <a:fillRect l="0" t="0" r="0" b="0"/>
            </a:stretch>
          </a:blipFill>
        </p:spPr>
      </p:sp>
      <p:sp>
        <p:nvSpPr>
          <p:cNvPr name="TextBox 5" id="5"/>
          <p:cNvSpPr txBox="true"/>
          <p:nvPr/>
        </p:nvSpPr>
        <p:spPr>
          <a:xfrm rot="0">
            <a:off x="6783984" y="825888"/>
            <a:ext cx="5306129" cy="393140"/>
          </a:xfrm>
          <a:prstGeom prst="rect">
            <a:avLst/>
          </a:prstGeom>
        </p:spPr>
        <p:txBody>
          <a:bodyPr anchor="t" rtlCol="false" tIns="0" lIns="0" bIns="0" rIns="0">
            <a:spAutoFit/>
          </a:bodyPr>
          <a:lstStyle/>
          <a:p>
            <a:pPr algn="just">
              <a:lnSpc>
                <a:spcPts val="3292"/>
              </a:lnSpc>
            </a:pPr>
            <a:r>
              <a:rPr lang="en-US" sz="2385" spc="233">
                <a:solidFill>
                  <a:srgbClr val="231F20"/>
                </a:solidFill>
                <a:latin typeface="Open Sauce Bold"/>
              </a:rPr>
              <a:t>Valores de la tabla hechos.</a:t>
            </a:r>
          </a:p>
        </p:txBody>
      </p:sp>
      <p:sp>
        <p:nvSpPr>
          <p:cNvPr name="Freeform 6" id="6"/>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845479" y="2959063"/>
            <a:ext cx="10989908" cy="6079523"/>
          </a:xfrm>
          <a:custGeom>
            <a:avLst/>
            <a:gdLst/>
            <a:ahLst/>
            <a:cxnLst/>
            <a:rect r="r" b="b" t="t" l="l"/>
            <a:pathLst>
              <a:path h="6079523" w="10989908">
                <a:moveTo>
                  <a:pt x="0" y="0"/>
                </a:moveTo>
                <a:lnTo>
                  <a:pt x="10989908" y="0"/>
                </a:lnTo>
                <a:lnTo>
                  <a:pt x="10989908" y="6079523"/>
                </a:lnTo>
                <a:lnTo>
                  <a:pt x="0" y="6079523"/>
                </a:lnTo>
                <a:lnTo>
                  <a:pt x="0" y="0"/>
                </a:lnTo>
                <a:close/>
              </a:path>
            </a:pathLst>
          </a:custGeom>
          <a:blipFill>
            <a:blip r:embed="rId4"/>
            <a:stretch>
              <a:fillRect l="0" t="0" r="0" b="0"/>
            </a:stretch>
          </a:blipFill>
        </p:spPr>
      </p:sp>
      <p:sp>
        <p:nvSpPr>
          <p:cNvPr name="TextBox 7" id="7"/>
          <p:cNvSpPr txBox="true"/>
          <p:nvPr/>
        </p:nvSpPr>
        <p:spPr>
          <a:xfrm rot="0">
            <a:off x="7321773" y="2565923"/>
            <a:ext cx="3644453" cy="393140"/>
          </a:xfrm>
          <a:prstGeom prst="rect">
            <a:avLst/>
          </a:prstGeom>
        </p:spPr>
        <p:txBody>
          <a:bodyPr anchor="t" rtlCol="false" tIns="0" lIns="0" bIns="0" rIns="0">
            <a:spAutoFit/>
          </a:bodyPr>
          <a:lstStyle/>
          <a:p>
            <a:pPr algn="just">
              <a:lnSpc>
                <a:spcPts val="3292"/>
              </a:lnSpc>
            </a:pPr>
            <a:r>
              <a:rPr lang="en-US" sz="2385" spc="233">
                <a:solidFill>
                  <a:srgbClr val="231F20"/>
                </a:solidFill>
                <a:latin typeface="Open Sauce Bold"/>
              </a:rPr>
              <a:t>Dimensión Clientes</a:t>
            </a:r>
          </a:p>
        </p:txBody>
      </p:sp>
      <p:sp>
        <p:nvSpPr>
          <p:cNvPr name="TextBox 8" id="8"/>
          <p:cNvSpPr txBox="true"/>
          <p:nvPr/>
        </p:nvSpPr>
        <p:spPr>
          <a:xfrm rot="0">
            <a:off x="2059222" y="572398"/>
            <a:ext cx="5951047" cy="779255"/>
          </a:xfrm>
          <a:prstGeom prst="rect">
            <a:avLst/>
          </a:prstGeom>
        </p:spPr>
        <p:txBody>
          <a:bodyPr anchor="t" rtlCol="false" tIns="0" lIns="0" bIns="0" rIns="0">
            <a:spAutoFit/>
          </a:bodyPr>
          <a:lstStyle/>
          <a:p>
            <a:pPr algn="l">
              <a:lnSpc>
                <a:spcPts val="5858"/>
              </a:lnSpc>
              <a:spcBef>
                <a:spcPct val="0"/>
              </a:spcBef>
            </a:pPr>
            <a:r>
              <a:rPr lang="en-US" sz="4245" spc="416">
                <a:solidFill>
                  <a:srgbClr val="231F20"/>
                </a:solidFill>
                <a:latin typeface="Codec Pro ExtraBold"/>
              </a:rPr>
              <a:t>1.4.3. Dimensiones</a:t>
            </a:r>
          </a:p>
        </p:txBody>
      </p:sp>
      <p:sp>
        <p:nvSpPr>
          <p:cNvPr name="TextBox 9" id="9"/>
          <p:cNvSpPr txBox="true"/>
          <p:nvPr/>
        </p:nvSpPr>
        <p:spPr>
          <a:xfrm rot="0">
            <a:off x="2059222" y="1493789"/>
            <a:ext cx="14562422" cy="567309"/>
          </a:xfrm>
          <a:prstGeom prst="rect">
            <a:avLst/>
          </a:prstGeom>
        </p:spPr>
        <p:txBody>
          <a:bodyPr anchor="t" rtlCol="false" tIns="0" lIns="0" bIns="0" rIns="0">
            <a:spAutoFit/>
          </a:bodyPr>
          <a:lstStyle/>
          <a:p>
            <a:pPr algn="l">
              <a:lnSpc>
                <a:spcPts val="4278"/>
              </a:lnSpc>
              <a:spcBef>
                <a:spcPct val="0"/>
              </a:spcBef>
            </a:pPr>
            <a:r>
              <a:rPr lang="en-US" sz="3100" spc="303">
                <a:solidFill>
                  <a:srgbClr val="231F20"/>
                </a:solidFill>
                <a:latin typeface="Codec Pro ExtraBold"/>
              </a:rPr>
              <a:t>Se procede a construir los detalles de las dimensiones.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5567750" y="3179155"/>
            <a:ext cx="7545366" cy="6299237"/>
          </a:xfrm>
          <a:custGeom>
            <a:avLst/>
            <a:gdLst/>
            <a:ahLst/>
            <a:cxnLst/>
            <a:rect r="r" b="b" t="t" l="l"/>
            <a:pathLst>
              <a:path h="6299237" w="7545366">
                <a:moveTo>
                  <a:pt x="0" y="0"/>
                </a:moveTo>
                <a:lnTo>
                  <a:pt x="7545365" y="0"/>
                </a:lnTo>
                <a:lnTo>
                  <a:pt x="7545365" y="6299237"/>
                </a:lnTo>
                <a:lnTo>
                  <a:pt x="0" y="6299237"/>
                </a:lnTo>
                <a:lnTo>
                  <a:pt x="0" y="0"/>
                </a:lnTo>
                <a:close/>
              </a:path>
            </a:pathLst>
          </a:custGeom>
          <a:blipFill>
            <a:blip r:embed="rId4"/>
            <a:stretch>
              <a:fillRect l="0" t="0" r="0" b="0"/>
            </a:stretch>
          </a:blipFill>
        </p:spPr>
      </p:sp>
      <p:sp>
        <p:nvSpPr>
          <p:cNvPr name="TextBox 7" id="7"/>
          <p:cNvSpPr txBox="true"/>
          <p:nvPr/>
        </p:nvSpPr>
        <p:spPr>
          <a:xfrm rot="0">
            <a:off x="7321773" y="2565923"/>
            <a:ext cx="4028448" cy="393140"/>
          </a:xfrm>
          <a:prstGeom prst="rect">
            <a:avLst/>
          </a:prstGeom>
        </p:spPr>
        <p:txBody>
          <a:bodyPr anchor="t" rtlCol="false" tIns="0" lIns="0" bIns="0" rIns="0">
            <a:spAutoFit/>
          </a:bodyPr>
          <a:lstStyle/>
          <a:p>
            <a:pPr algn="just">
              <a:lnSpc>
                <a:spcPts val="3292"/>
              </a:lnSpc>
            </a:pPr>
            <a:r>
              <a:rPr lang="en-US" sz="2385" spc="233">
                <a:solidFill>
                  <a:srgbClr val="231F20"/>
                </a:solidFill>
                <a:latin typeface="Open Sauce Bold"/>
              </a:rPr>
              <a:t>Dimensión Empleados</a:t>
            </a:r>
          </a:p>
        </p:txBody>
      </p:sp>
      <p:sp>
        <p:nvSpPr>
          <p:cNvPr name="TextBox 8" id="8"/>
          <p:cNvSpPr txBox="true"/>
          <p:nvPr/>
        </p:nvSpPr>
        <p:spPr>
          <a:xfrm rot="0">
            <a:off x="2059222" y="572398"/>
            <a:ext cx="5951047" cy="779255"/>
          </a:xfrm>
          <a:prstGeom prst="rect">
            <a:avLst/>
          </a:prstGeom>
        </p:spPr>
        <p:txBody>
          <a:bodyPr anchor="t" rtlCol="false" tIns="0" lIns="0" bIns="0" rIns="0">
            <a:spAutoFit/>
          </a:bodyPr>
          <a:lstStyle/>
          <a:p>
            <a:pPr algn="l">
              <a:lnSpc>
                <a:spcPts val="5858"/>
              </a:lnSpc>
              <a:spcBef>
                <a:spcPct val="0"/>
              </a:spcBef>
            </a:pPr>
            <a:r>
              <a:rPr lang="en-US" sz="4245" spc="416">
                <a:solidFill>
                  <a:srgbClr val="231F20"/>
                </a:solidFill>
                <a:latin typeface="Codec Pro ExtraBold"/>
              </a:rPr>
              <a:t>1.4.3. Dimensiones</a:t>
            </a:r>
          </a:p>
        </p:txBody>
      </p:sp>
      <p:sp>
        <p:nvSpPr>
          <p:cNvPr name="TextBox 9" id="9"/>
          <p:cNvSpPr txBox="true"/>
          <p:nvPr/>
        </p:nvSpPr>
        <p:spPr>
          <a:xfrm rot="0">
            <a:off x="2059222" y="1493789"/>
            <a:ext cx="14562422" cy="567309"/>
          </a:xfrm>
          <a:prstGeom prst="rect">
            <a:avLst/>
          </a:prstGeom>
        </p:spPr>
        <p:txBody>
          <a:bodyPr anchor="t" rtlCol="false" tIns="0" lIns="0" bIns="0" rIns="0">
            <a:spAutoFit/>
          </a:bodyPr>
          <a:lstStyle/>
          <a:p>
            <a:pPr algn="l">
              <a:lnSpc>
                <a:spcPts val="4278"/>
              </a:lnSpc>
              <a:spcBef>
                <a:spcPct val="0"/>
              </a:spcBef>
            </a:pPr>
            <a:r>
              <a:rPr lang="en-US" sz="3100" spc="303">
                <a:solidFill>
                  <a:srgbClr val="231F20"/>
                </a:solidFill>
                <a:latin typeface="Codec Pro ExtraBold"/>
              </a:rPr>
              <a:t>Se procede a construir los detalles de las dimensiones.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617087" y="3328441"/>
            <a:ext cx="9053827" cy="5529882"/>
          </a:xfrm>
          <a:custGeom>
            <a:avLst/>
            <a:gdLst/>
            <a:ahLst/>
            <a:cxnLst/>
            <a:rect r="r" b="b" t="t" l="l"/>
            <a:pathLst>
              <a:path h="5529882" w="9053827">
                <a:moveTo>
                  <a:pt x="0" y="0"/>
                </a:moveTo>
                <a:lnTo>
                  <a:pt x="9053826" y="0"/>
                </a:lnTo>
                <a:lnTo>
                  <a:pt x="9053826" y="5529882"/>
                </a:lnTo>
                <a:lnTo>
                  <a:pt x="0" y="5529882"/>
                </a:lnTo>
                <a:lnTo>
                  <a:pt x="0" y="0"/>
                </a:lnTo>
                <a:close/>
              </a:path>
            </a:pathLst>
          </a:custGeom>
          <a:blipFill>
            <a:blip r:embed="rId4"/>
            <a:stretch>
              <a:fillRect l="0" t="0" r="0" b="0"/>
            </a:stretch>
          </a:blipFill>
        </p:spPr>
      </p:sp>
      <p:sp>
        <p:nvSpPr>
          <p:cNvPr name="TextBox 7" id="7"/>
          <p:cNvSpPr txBox="true"/>
          <p:nvPr/>
        </p:nvSpPr>
        <p:spPr>
          <a:xfrm rot="0">
            <a:off x="7321773" y="2565923"/>
            <a:ext cx="4028448" cy="393140"/>
          </a:xfrm>
          <a:prstGeom prst="rect">
            <a:avLst/>
          </a:prstGeom>
        </p:spPr>
        <p:txBody>
          <a:bodyPr anchor="t" rtlCol="false" tIns="0" lIns="0" bIns="0" rIns="0">
            <a:spAutoFit/>
          </a:bodyPr>
          <a:lstStyle/>
          <a:p>
            <a:pPr algn="just">
              <a:lnSpc>
                <a:spcPts val="3292"/>
              </a:lnSpc>
            </a:pPr>
            <a:r>
              <a:rPr lang="en-US" sz="2385" spc="233">
                <a:solidFill>
                  <a:srgbClr val="231F20"/>
                </a:solidFill>
                <a:latin typeface="Open Sauce Bold"/>
              </a:rPr>
              <a:t>Dimensión Productos</a:t>
            </a:r>
          </a:p>
        </p:txBody>
      </p:sp>
      <p:sp>
        <p:nvSpPr>
          <p:cNvPr name="TextBox 8" id="8"/>
          <p:cNvSpPr txBox="true"/>
          <p:nvPr/>
        </p:nvSpPr>
        <p:spPr>
          <a:xfrm rot="0">
            <a:off x="2059222" y="572398"/>
            <a:ext cx="5951047" cy="779255"/>
          </a:xfrm>
          <a:prstGeom prst="rect">
            <a:avLst/>
          </a:prstGeom>
        </p:spPr>
        <p:txBody>
          <a:bodyPr anchor="t" rtlCol="false" tIns="0" lIns="0" bIns="0" rIns="0">
            <a:spAutoFit/>
          </a:bodyPr>
          <a:lstStyle/>
          <a:p>
            <a:pPr algn="l">
              <a:lnSpc>
                <a:spcPts val="5858"/>
              </a:lnSpc>
              <a:spcBef>
                <a:spcPct val="0"/>
              </a:spcBef>
            </a:pPr>
            <a:r>
              <a:rPr lang="en-US" sz="4245" spc="416">
                <a:solidFill>
                  <a:srgbClr val="231F20"/>
                </a:solidFill>
                <a:latin typeface="Codec Pro ExtraBold"/>
              </a:rPr>
              <a:t>1.4.3. Dimensiones</a:t>
            </a:r>
          </a:p>
        </p:txBody>
      </p:sp>
      <p:sp>
        <p:nvSpPr>
          <p:cNvPr name="TextBox 9" id="9"/>
          <p:cNvSpPr txBox="true"/>
          <p:nvPr/>
        </p:nvSpPr>
        <p:spPr>
          <a:xfrm rot="0">
            <a:off x="2059222" y="1493789"/>
            <a:ext cx="14562422" cy="567309"/>
          </a:xfrm>
          <a:prstGeom prst="rect">
            <a:avLst/>
          </a:prstGeom>
        </p:spPr>
        <p:txBody>
          <a:bodyPr anchor="t" rtlCol="false" tIns="0" lIns="0" bIns="0" rIns="0">
            <a:spAutoFit/>
          </a:bodyPr>
          <a:lstStyle/>
          <a:p>
            <a:pPr algn="l">
              <a:lnSpc>
                <a:spcPts val="4278"/>
              </a:lnSpc>
              <a:spcBef>
                <a:spcPct val="0"/>
              </a:spcBef>
            </a:pPr>
            <a:r>
              <a:rPr lang="en-US" sz="3100" spc="303">
                <a:solidFill>
                  <a:srgbClr val="231F20"/>
                </a:solidFill>
                <a:latin typeface="Codec Pro ExtraBold"/>
              </a:rPr>
              <a:t>Se procede a construir los detalles de las dimensiones.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940797" y="3715932"/>
            <a:ext cx="10790400" cy="3946489"/>
          </a:xfrm>
          <a:custGeom>
            <a:avLst/>
            <a:gdLst/>
            <a:ahLst/>
            <a:cxnLst/>
            <a:rect r="r" b="b" t="t" l="l"/>
            <a:pathLst>
              <a:path h="3946489" w="10790400">
                <a:moveTo>
                  <a:pt x="0" y="0"/>
                </a:moveTo>
                <a:lnTo>
                  <a:pt x="10790401" y="0"/>
                </a:lnTo>
                <a:lnTo>
                  <a:pt x="10790401" y="3946489"/>
                </a:lnTo>
                <a:lnTo>
                  <a:pt x="0" y="3946489"/>
                </a:lnTo>
                <a:lnTo>
                  <a:pt x="0" y="0"/>
                </a:lnTo>
                <a:close/>
              </a:path>
            </a:pathLst>
          </a:custGeom>
          <a:blipFill>
            <a:blip r:embed="rId4"/>
            <a:stretch>
              <a:fillRect l="0" t="0" r="0" b="0"/>
            </a:stretch>
          </a:blipFill>
        </p:spPr>
      </p:sp>
      <p:sp>
        <p:nvSpPr>
          <p:cNvPr name="TextBox 7" id="7"/>
          <p:cNvSpPr txBox="true"/>
          <p:nvPr/>
        </p:nvSpPr>
        <p:spPr>
          <a:xfrm rot="0">
            <a:off x="7321773" y="2565923"/>
            <a:ext cx="4028448" cy="393140"/>
          </a:xfrm>
          <a:prstGeom prst="rect">
            <a:avLst/>
          </a:prstGeom>
        </p:spPr>
        <p:txBody>
          <a:bodyPr anchor="t" rtlCol="false" tIns="0" lIns="0" bIns="0" rIns="0">
            <a:spAutoFit/>
          </a:bodyPr>
          <a:lstStyle/>
          <a:p>
            <a:pPr algn="just">
              <a:lnSpc>
                <a:spcPts val="3292"/>
              </a:lnSpc>
            </a:pPr>
            <a:r>
              <a:rPr lang="en-US" sz="2385" spc="233">
                <a:solidFill>
                  <a:srgbClr val="231F20"/>
                </a:solidFill>
                <a:latin typeface="Open Sauce Bold"/>
              </a:rPr>
              <a:t>Dimensión Tiempo</a:t>
            </a:r>
          </a:p>
        </p:txBody>
      </p:sp>
      <p:sp>
        <p:nvSpPr>
          <p:cNvPr name="TextBox 8" id="8"/>
          <p:cNvSpPr txBox="true"/>
          <p:nvPr/>
        </p:nvSpPr>
        <p:spPr>
          <a:xfrm rot="0">
            <a:off x="2059222" y="572398"/>
            <a:ext cx="5951047" cy="779255"/>
          </a:xfrm>
          <a:prstGeom prst="rect">
            <a:avLst/>
          </a:prstGeom>
        </p:spPr>
        <p:txBody>
          <a:bodyPr anchor="t" rtlCol="false" tIns="0" lIns="0" bIns="0" rIns="0">
            <a:spAutoFit/>
          </a:bodyPr>
          <a:lstStyle/>
          <a:p>
            <a:pPr algn="l">
              <a:lnSpc>
                <a:spcPts val="5858"/>
              </a:lnSpc>
              <a:spcBef>
                <a:spcPct val="0"/>
              </a:spcBef>
            </a:pPr>
            <a:r>
              <a:rPr lang="en-US" sz="4245" spc="416">
                <a:solidFill>
                  <a:srgbClr val="231F20"/>
                </a:solidFill>
                <a:latin typeface="Codec Pro ExtraBold"/>
              </a:rPr>
              <a:t>1.4.3. Dimensiones</a:t>
            </a:r>
          </a:p>
        </p:txBody>
      </p:sp>
      <p:sp>
        <p:nvSpPr>
          <p:cNvPr name="TextBox 9" id="9"/>
          <p:cNvSpPr txBox="true"/>
          <p:nvPr/>
        </p:nvSpPr>
        <p:spPr>
          <a:xfrm rot="0">
            <a:off x="2059222" y="1493789"/>
            <a:ext cx="14562422" cy="567309"/>
          </a:xfrm>
          <a:prstGeom prst="rect">
            <a:avLst/>
          </a:prstGeom>
        </p:spPr>
        <p:txBody>
          <a:bodyPr anchor="t" rtlCol="false" tIns="0" lIns="0" bIns="0" rIns="0">
            <a:spAutoFit/>
          </a:bodyPr>
          <a:lstStyle/>
          <a:p>
            <a:pPr algn="l">
              <a:lnSpc>
                <a:spcPts val="4278"/>
              </a:lnSpc>
              <a:spcBef>
                <a:spcPct val="0"/>
              </a:spcBef>
            </a:pPr>
            <a:r>
              <a:rPr lang="en-US" sz="3100" spc="303">
                <a:solidFill>
                  <a:srgbClr val="231F20"/>
                </a:solidFill>
                <a:latin typeface="Codec Pro ExtraBold"/>
              </a:rPr>
              <a:t>Se procede a construir los detalles de las dimensiones.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741637" y="3726623"/>
            <a:ext cx="10804726" cy="2833755"/>
          </a:xfrm>
          <a:custGeom>
            <a:avLst/>
            <a:gdLst/>
            <a:ahLst/>
            <a:cxnLst/>
            <a:rect r="r" b="b" t="t" l="l"/>
            <a:pathLst>
              <a:path h="2833755" w="10804726">
                <a:moveTo>
                  <a:pt x="0" y="0"/>
                </a:moveTo>
                <a:lnTo>
                  <a:pt x="10804726" y="0"/>
                </a:lnTo>
                <a:lnTo>
                  <a:pt x="10804726" y="2833754"/>
                </a:lnTo>
                <a:lnTo>
                  <a:pt x="0" y="2833754"/>
                </a:lnTo>
                <a:lnTo>
                  <a:pt x="0" y="0"/>
                </a:lnTo>
                <a:close/>
              </a:path>
            </a:pathLst>
          </a:custGeom>
          <a:blipFill>
            <a:blip r:embed="rId4"/>
            <a:stretch>
              <a:fillRect l="0" t="0" r="0" b="0"/>
            </a:stretch>
          </a:blipFill>
        </p:spPr>
      </p:sp>
      <p:sp>
        <p:nvSpPr>
          <p:cNvPr name="TextBox 7" id="7"/>
          <p:cNvSpPr txBox="true"/>
          <p:nvPr/>
        </p:nvSpPr>
        <p:spPr>
          <a:xfrm rot="0">
            <a:off x="6351682" y="2318172"/>
            <a:ext cx="5584637" cy="393140"/>
          </a:xfrm>
          <a:prstGeom prst="rect">
            <a:avLst/>
          </a:prstGeom>
        </p:spPr>
        <p:txBody>
          <a:bodyPr anchor="t" rtlCol="false" tIns="0" lIns="0" bIns="0" rIns="0">
            <a:spAutoFit/>
          </a:bodyPr>
          <a:lstStyle/>
          <a:p>
            <a:pPr algn="just">
              <a:lnSpc>
                <a:spcPts val="3292"/>
              </a:lnSpc>
            </a:pPr>
            <a:r>
              <a:rPr lang="en-US" sz="2385" spc="233">
                <a:solidFill>
                  <a:srgbClr val="231F20"/>
                </a:solidFill>
                <a:latin typeface="Open Sauce Bold"/>
              </a:rPr>
              <a:t>Dimensión Tipo Comprobante</a:t>
            </a:r>
          </a:p>
        </p:txBody>
      </p:sp>
      <p:sp>
        <p:nvSpPr>
          <p:cNvPr name="TextBox 8" id="8"/>
          <p:cNvSpPr txBox="true"/>
          <p:nvPr/>
        </p:nvSpPr>
        <p:spPr>
          <a:xfrm rot="0">
            <a:off x="2059222" y="572398"/>
            <a:ext cx="5951047" cy="779255"/>
          </a:xfrm>
          <a:prstGeom prst="rect">
            <a:avLst/>
          </a:prstGeom>
        </p:spPr>
        <p:txBody>
          <a:bodyPr anchor="t" rtlCol="false" tIns="0" lIns="0" bIns="0" rIns="0">
            <a:spAutoFit/>
          </a:bodyPr>
          <a:lstStyle/>
          <a:p>
            <a:pPr algn="l">
              <a:lnSpc>
                <a:spcPts val="5858"/>
              </a:lnSpc>
              <a:spcBef>
                <a:spcPct val="0"/>
              </a:spcBef>
            </a:pPr>
            <a:r>
              <a:rPr lang="en-US" sz="4245" spc="416">
                <a:solidFill>
                  <a:srgbClr val="231F20"/>
                </a:solidFill>
                <a:latin typeface="Codec Pro ExtraBold"/>
              </a:rPr>
              <a:t>1.4.3. Dimensiones</a:t>
            </a:r>
          </a:p>
        </p:txBody>
      </p:sp>
      <p:sp>
        <p:nvSpPr>
          <p:cNvPr name="TextBox 9" id="9"/>
          <p:cNvSpPr txBox="true"/>
          <p:nvPr/>
        </p:nvSpPr>
        <p:spPr>
          <a:xfrm rot="0">
            <a:off x="2059222" y="1493789"/>
            <a:ext cx="14562422" cy="567309"/>
          </a:xfrm>
          <a:prstGeom prst="rect">
            <a:avLst/>
          </a:prstGeom>
        </p:spPr>
        <p:txBody>
          <a:bodyPr anchor="t" rtlCol="false" tIns="0" lIns="0" bIns="0" rIns="0">
            <a:spAutoFit/>
          </a:bodyPr>
          <a:lstStyle/>
          <a:p>
            <a:pPr algn="l">
              <a:lnSpc>
                <a:spcPts val="4278"/>
              </a:lnSpc>
              <a:spcBef>
                <a:spcPct val="0"/>
              </a:spcBef>
            </a:pPr>
            <a:r>
              <a:rPr lang="en-US" sz="3100" spc="303">
                <a:solidFill>
                  <a:srgbClr val="231F20"/>
                </a:solidFill>
                <a:latin typeface="Codec Pro ExtraBold"/>
              </a:rPr>
              <a:t>Se procede a construir los detalles de las dimensiones.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1543050" y="-558218"/>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193216" y="2144291"/>
            <a:ext cx="5408984" cy="7114009"/>
            <a:chOff x="0" y="0"/>
            <a:chExt cx="1424588" cy="1873648"/>
          </a:xfrm>
        </p:grpSpPr>
        <p:sp>
          <p:nvSpPr>
            <p:cNvPr name="Freeform 6" id="6"/>
            <p:cNvSpPr/>
            <p:nvPr/>
          </p:nvSpPr>
          <p:spPr>
            <a:xfrm flipH="false" flipV="false" rot="0">
              <a:off x="0" y="0"/>
              <a:ext cx="1424588" cy="1873648"/>
            </a:xfrm>
            <a:custGeom>
              <a:avLst/>
              <a:gdLst/>
              <a:ahLst/>
              <a:cxnLst/>
              <a:rect r="r" b="b" t="t" l="l"/>
              <a:pathLst>
                <a:path h="1873648" w="1424588">
                  <a:moveTo>
                    <a:pt x="0" y="0"/>
                  </a:moveTo>
                  <a:lnTo>
                    <a:pt x="1424588" y="0"/>
                  </a:lnTo>
                  <a:lnTo>
                    <a:pt x="1424588" y="1873648"/>
                  </a:lnTo>
                  <a:lnTo>
                    <a:pt x="0" y="1873648"/>
                  </a:lnTo>
                  <a:close/>
                </a:path>
              </a:pathLst>
            </a:custGeom>
            <a:solidFill>
              <a:srgbClr val="1C5739"/>
            </a:solidFill>
          </p:spPr>
        </p:sp>
        <p:sp>
          <p:nvSpPr>
            <p:cNvPr name="TextBox 7" id="7"/>
            <p:cNvSpPr txBox="true"/>
            <p:nvPr/>
          </p:nvSpPr>
          <p:spPr>
            <a:xfrm>
              <a:off x="0" y="-19050"/>
              <a:ext cx="1424588" cy="1892698"/>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5698915" y="8697813"/>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0701884" y="3362291"/>
            <a:ext cx="6685235" cy="4454038"/>
          </a:xfrm>
          <a:custGeom>
            <a:avLst/>
            <a:gdLst/>
            <a:ahLst/>
            <a:cxnLst/>
            <a:rect r="r" b="b" t="t" l="l"/>
            <a:pathLst>
              <a:path h="4454038" w="6685235">
                <a:moveTo>
                  <a:pt x="0" y="0"/>
                </a:moveTo>
                <a:lnTo>
                  <a:pt x="6685235" y="0"/>
                </a:lnTo>
                <a:lnTo>
                  <a:pt x="6685235" y="4454038"/>
                </a:lnTo>
                <a:lnTo>
                  <a:pt x="0" y="4454038"/>
                </a:lnTo>
                <a:lnTo>
                  <a:pt x="0" y="0"/>
                </a:lnTo>
                <a:close/>
              </a:path>
            </a:pathLst>
          </a:custGeom>
          <a:blipFill>
            <a:blip r:embed="rId4"/>
            <a:stretch>
              <a:fillRect l="0" t="0" r="0" b="0"/>
            </a:stretch>
          </a:blipFill>
        </p:spPr>
      </p:sp>
      <p:sp>
        <p:nvSpPr>
          <p:cNvPr name="TextBox 10" id="10"/>
          <p:cNvSpPr txBox="true"/>
          <p:nvPr/>
        </p:nvSpPr>
        <p:spPr>
          <a:xfrm rot="0">
            <a:off x="2137783" y="471701"/>
            <a:ext cx="9392419" cy="3183255"/>
          </a:xfrm>
          <a:prstGeom prst="rect">
            <a:avLst/>
          </a:prstGeom>
        </p:spPr>
        <p:txBody>
          <a:bodyPr anchor="t" rtlCol="false" tIns="0" lIns="0" bIns="0" rIns="0">
            <a:spAutoFit/>
          </a:bodyPr>
          <a:lstStyle/>
          <a:p>
            <a:pPr algn="l">
              <a:lnSpc>
                <a:spcPts val="6209"/>
              </a:lnSpc>
            </a:pPr>
            <a:r>
              <a:rPr lang="en-US" sz="4499" spc="440">
                <a:solidFill>
                  <a:srgbClr val="231F20"/>
                </a:solidFill>
                <a:latin typeface="Codec Pro ExtraBold"/>
              </a:rPr>
              <a:t> FASE I: PLANIFICACIÓN DEL PROYECTO.</a:t>
            </a:r>
          </a:p>
          <a:p>
            <a:pPr algn="l">
              <a:lnSpc>
                <a:spcPts val="6209"/>
              </a:lnSpc>
            </a:pPr>
            <a:r>
              <a:rPr lang="en-US" sz="4499" spc="440">
                <a:solidFill>
                  <a:srgbClr val="231F20"/>
                </a:solidFill>
                <a:latin typeface="Codec Pro ExtraBold"/>
              </a:rPr>
              <a:t> 1.1.1. Propósito</a:t>
            </a:r>
          </a:p>
          <a:p>
            <a:pPr algn="l">
              <a:lnSpc>
                <a:spcPts val="6209"/>
              </a:lnSpc>
            </a:pPr>
          </a:p>
        </p:txBody>
      </p:sp>
      <p:sp>
        <p:nvSpPr>
          <p:cNvPr name="TextBox 11" id="11"/>
          <p:cNvSpPr txBox="true"/>
          <p:nvPr/>
        </p:nvSpPr>
        <p:spPr>
          <a:xfrm rot="0">
            <a:off x="2536507" y="3760691"/>
            <a:ext cx="7551874" cy="4161404"/>
          </a:xfrm>
          <a:prstGeom prst="rect">
            <a:avLst/>
          </a:prstGeom>
        </p:spPr>
        <p:txBody>
          <a:bodyPr anchor="t" rtlCol="false" tIns="0" lIns="0" bIns="0" rIns="0">
            <a:spAutoFit/>
          </a:bodyPr>
          <a:lstStyle/>
          <a:p>
            <a:pPr algn="just" marL="471873" indent="-235937" lvl="1">
              <a:lnSpc>
                <a:spcPts val="3016"/>
              </a:lnSpc>
              <a:buFont typeface="Arial"/>
              <a:buChar char="•"/>
            </a:pPr>
            <a:r>
              <a:rPr lang="en-US" sz="2185" spc="214">
                <a:solidFill>
                  <a:srgbClr val="231F20"/>
                </a:solidFill>
                <a:latin typeface="Open Sauce"/>
              </a:rPr>
              <a:t>Implementar una solución de Inteligencia de Negocios enfocada en el área de ventas de Ferretería Kong SAC, con el fin de mejorar la toma de decisiones estratégicas y operativas. Al tomar decisiones más informadas y basadas en datos, la ferretería podrá reducir los tiempos de respuesta, garantizar la disponibilidad de productos solicitados y mejorar la satisfacción del cliente en general.</a:t>
            </a:r>
          </a:p>
          <a:p>
            <a:pPr algn="just">
              <a:lnSpc>
                <a:spcPts val="3016"/>
              </a:lnSpc>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602685" y="2192319"/>
            <a:ext cx="11021936" cy="7065981"/>
          </a:xfrm>
          <a:custGeom>
            <a:avLst/>
            <a:gdLst/>
            <a:ahLst/>
            <a:cxnLst/>
            <a:rect r="r" b="b" t="t" l="l"/>
            <a:pathLst>
              <a:path h="7065981" w="11021936">
                <a:moveTo>
                  <a:pt x="0" y="0"/>
                </a:moveTo>
                <a:lnTo>
                  <a:pt x="11021936" y="0"/>
                </a:lnTo>
                <a:lnTo>
                  <a:pt x="11021936" y="7065981"/>
                </a:lnTo>
                <a:lnTo>
                  <a:pt x="0" y="7065981"/>
                </a:lnTo>
                <a:lnTo>
                  <a:pt x="0" y="0"/>
                </a:lnTo>
                <a:close/>
              </a:path>
            </a:pathLst>
          </a:custGeom>
          <a:blipFill>
            <a:blip r:embed="rId4"/>
            <a:stretch>
              <a:fillRect l="0" t="0" r="0" b="0"/>
            </a:stretch>
          </a:blipFill>
        </p:spPr>
      </p:sp>
      <p:sp>
        <p:nvSpPr>
          <p:cNvPr name="TextBox 7" id="7"/>
          <p:cNvSpPr txBox="true"/>
          <p:nvPr/>
        </p:nvSpPr>
        <p:spPr>
          <a:xfrm rot="0">
            <a:off x="2059222" y="572398"/>
            <a:ext cx="9386789" cy="779255"/>
          </a:xfrm>
          <a:prstGeom prst="rect">
            <a:avLst/>
          </a:prstGeom>
        </p:spPr>
        <p:txBody>
          <a:bodyPr anchor="t" rtlCol="false" tIns="0" lIns="0" bIns="0" rIns="0">
            <a:spAutoFit/>
          </a:bodyPr>
          <a:lstStyle/>
          <a:p>
            <a:pPr algn="l">
              <a:lnSpc>
                <a:spcPts val="5858"/>
              </a:lnSpc>
              <a:spcBef>
                <a:spcPct val="0"/>
              </a:spcBef>
            </a:pPr>
            <a:r>
              <a:rPr lang="en-US" sz="4245" spc="416">
                <a:solidFill>
                  <a:srgbClr val="231F20"/>
                </a:solidFill>
                <a:latin typeface="Codec Pro ExtraBold"/>
              </a:rPr>
              <a:t>1.4.4. Esquema Estrella</a:t>
            </a:r>
          </a:p>
        </p:txBody>
      </p:sp>
      <p:sp>
        <p:nvSpPr>
          <p:cNvPr name="TextBox 8" id="8"/>
          <p:cNvSpPr txBox="true"/>
          <p:nvPr/>
        </p:nvSpPr>
        <p:spPr>
          <a:xfrm rot="0">
            <a:off x="2059222" y="1216214"/>
            <a:ext cx="14562422" cy="869060"/>
          </a:xfrm>
          <a:prstGeom prst="rect">
            <a:avLst/>
          </a:prstGeom>
        </p:spPr>
        <p:txBody>
          <a:bodyPr anchor="t" rtlCol="false" tIns="0" lIns="0" bIns="0" rIns="0">
            <a:spAutoFit/>
          </a:bodyPr>
          <a:lstStyle/>
          <a:p>
            <a:pPr algn="l">
              <a:lnSpc>
                <a:spcPts val="3312"/>
              </a:lnSpc>
              <a:spcBef>
                <a:spcPct val="0"/>
              </a:spcBef>
            </a:pPr>
            <a:r>
              <a:rPr lang="en-US" sz="2400" spc="235">
                <a:solidFill>
                  <a:srgbClr val="231F20"/>
                </a:solidFill>
                <a:latin typeface="Codec Pro ExtraBold"/>
              </a:rPr>
              <a:t>Conociendo la Tabla de Hechos y sus correspondientes dimensiones, procedemos a organizarla en un esquema estrella para facilitar su interpretación</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757789" y="3710414"/>
            <a:ext cx="10772423" cy="4523412"/>
          </a:xfrm>
          <a:custGeom>
            <a:avLst/>
            <a:gdLst/>
            <a:ahLst/>
            <a:cxnLst/>
            <a:rect r="r" b="b" t="t" l="l"/>
            <a:pathLst>
              <a:path h="4523412" w="10772423">
                <a:moveTo>
                  <a:pt x="0" y="0"/>
                </a:moveTo>
                <a:lnTo>
                  <a:pt x="10772422" y="0"/>
                </a:lnTo>
                <a:lnTo>
                  <a:pt x="10772422" y="4523412"/>
                </a:lnTo>
                <a:lnTo>
                  <a:pt x="0" y="4523412"/>
                </a:lnTo>
                <a:lnTo>
                  <a:pt x="0" y="0"/>
                </a:lnTo>
                <a:close/>
              </a:path>
            </a:pathLst>
          </a:custGeom>
          <a:blipFill>
            <a:blip r:embed="rId4"/>
            <a:stretch>
              <a:fillRect l="0" t="0" r="0" b="0"/>
            </a:stretch>
          </a:blipFill>
        </p:spPr>
      </p:sp>
      <p:sp>
        <p:nvSpPr>
          <p:cNvPr name="TextBox 7" id="7"/>
          <p:cNvSpPr txBox="true"/>
          <p:nvPr/>
        </p:nvSpPr>
        <p:spPr>
          <a:xfrm rot="0">
            <a:off x="2059222" y="572398"/>
            <a:ext cx="9386789" cy="779255"/>
          </a:xfrm>
          <a:prstGeom prst="rect">
            <a:avLst/>
          </a:prstGeom>
        </p:spPr>
        <p:txBody>
          <a:bodyPr anchor="t" rtlCol="false" tIns="0" lIns="0" bIns="0" rIns="0">
            <a:spAutoFit/>
          </a:bodyPr>
          <a:lstStyle/>
          <a:p>
            <a:pPr algn="l">
              <a:lnSpc>
                <a:spcPts val="5858"/>
              </a:lnSpc>
              <a:spcBef>
                <a:spcPct val="0"/>
              </a:spcBef>
            </a:pPr>
            <a:r>
              <a:rPr lang="en-US" sz="4245" spc="416">
                <a:solidFill>
                  <a:srgbClr val="231F20"/>
                </a:solidFill>
                <a:latin typeface="Codec Pro ExtraBold"/>
              </a:rPr>
              <a:t>FASE V: DISEÑO FÍSICO</a:t>
            </a:r>
          </a:p>
        </p:txBody>
      </p:sp>
      <p:sp>
        <p:nvSpPr>
          <p:cNvPr name="TextBox 8" id="8"/>
          <p:cNvSpPr txBox="true"/>
          <p:nvPr/>
        </p:nvSpPr>
        <p:spPr>
          <a:xfrm rot="0">
            <a:off x="2059222" y="1398106"/>
            <a:ext cx="14562422" cy="869060"/>
          </a:xfrm>
          <a:prstGeom prst="rect">
            <a:avLst/>
          </a:prstGeom>
        </p:spPr>
        <p:txBody>
          <a:bodyPr anchor="t" rtlCol="false" tIns="0" lIns="0" bIns="0" rIns="0">
            <a:spAutoFit/>
          </a:bodyPr>
          <a:lstStyle/>
          <a:p>
            <a:pPr algn="l">
              <a:lnSpc>
                <a:spcPts val="3312"/>
              </a:lnSpc>
              <a:spcBef>
                <a:spcPct val="0"/>
              </a:spcBef>
            </a:pPr>
            <a:r>
              <a:rPr lang="en-US" sz="2400" spc="235">
                <a:solidFill>
                  <a:srgbClr val="231F20"/>
                </a:solidFill>
                <a:latin typeface="Codec Pro ExtraBold"/>
              </a:rPr>
              <a:t>Para mejorar la comprensión del DataMart, se han ajustado los nombres estándar de las tablas y columnas</a:t>
            </a:r>
          </a:p>
        </p:txBody>
      </p:sp>
      <p:sp>
        <p:nvSpPr>
          <p:cNvPr name="TextBox 9" id="9"/>
          <p:cNvSpPr txBox="true"/>
          <p:nvPr/>
        </p:nvSpPr>
        <p:spPr>
          <a:xfrm rot="0">
            <a:off x="6745188" y="2735290"/>
            <a:ext cx="4797623" cy="543305"/>
          </a:xfrm>
          <a:prstGeom prst="rect">
            <a:avLst/>
          </a:prstGeom>
        </p:spPr>
        <p:txBody>
          <a:bodyPr anchor="t" rtlCol="false" tIns="0" lIns="0" bIns="0" rIns="0">
            <a:spAutoFit/>
          </a:bodyPr>
          <a:lstStyle/>
          <a:p>
            <a:pPr algn="ctr">
              <a:lnSpc>
                <a:spcPts val="4002"/>
              </a:lnSpc>
              <a:spcBef>
                <a:spcPct val="0"/>
              </a:spcBef>
            </a:pPr>
            <a:r>
              <a:rPr lang="en-US" sz="2900" spc="284">
                <a:solidFill>
                  <a:srgbClr val="231F20"/>
                </a:solidFill>
                <a:latin typeface="Codec Pro ExtraBold"/>
              </a:rPr>
              <a:t>Diseño Lógico y Físico.</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106816" y="2778466"/>
            <a:ext cx="10074368" cy="6479834"/>
          </a:xfrm>
          <a:custGeom>
            <a:avLst/>
            <a:gdLst/>
            <a:ahLst/>
            <a:cxnLst/>
            <a:rect r="r" b="b" t="t" l="l"/>
            <a:pathLst>
              <a:path h="6479834" w="10074368">
                <a:moveTo>
                  <a:pt x="0" y="0"/>
                </a:moveTo>
                <a:lnTo>
                  <a:pt x="10074368" y="0"/>
                </a:lnTo>
                <a:lnTo>
                  <a:pt x="10074368" y="6479834"/>
                </a:lnTo>
                <a:lnTo>
                  <a:pt x="0" y="6479834"/>
                </a:lnTo>
                <a:lnTo>
                  <a:pt x="0" y="0"/>
                </a:lnTo>
                <a:close/>
              </a:path>
            </a:pathLst>
          </a:custGeom>
          <a:blipFill>
            <a:blip r:embed="rId4"/>
            <a:stretch>
              <a:fillRect l="0" t="0" r="0" b="0"/>
            </a:stretch>
          </a:blipFill>
        </p:spPr>
      </p:sp>
      <p:sp>
        <p:nvSpPr>
          <p:cNvPr name="TextBox 7" id="7"/>
          <p:cNvSpPr txBox="true"/>
          <p:nvPr/>
        </p:nvSpPr>
        <p:spPr>
          <a:xfrm rot="0">
            <a:off x="2059222" y="778263"/>
            <a:ext cx="14562422" cy="904874"/>
          </a:xfrm>
          <a:prstGeom prst="rect">
            <a:avLst/>
          </a:prstGeom>
        </p:spPr>
        <p:txBody>
          <a:bodyPr anchor="t" rtlCol="false" tIns="0" lIns="0" bIns="0" rIns="0">
            <a:spAutoFit/>
          </a:bodyPr>
          <a:lstStyle/>
          <a:p>
            <a:pPr algn="l">
              <a:lnSpc>
                <a:spcPts val="3450"/>
              </a:lnSpc>
              <a:spcBef>
                <a:spcPct val="0"/>
              </a:spcBef>
            </a:pPr>
            <a:r>
              <a:rPr lang="en-US" sz="2500" spc="245">
                <a:solidFill>
                  <a:srgbClr val="231F20"/>
                </a:solidFill>
                <a:latin typeface="Codec Pro ExtraBold"/>
              </a:rPr>
              <a:t>En las siguiente tabla se muestran cada dimensión junto con sus respectivos atributos y sus valores correspondientes:</a:t>
            </a:r>
          </a:p>
        </p:txBody>
      </p:sp>
      <p:sp>
        <p:nvSpPr>
          <p:cNvPr name="TextBox 8" id="8"/>
          <p:cNvSpPr txBox="true"/>
          <p:nvPr/>
        </p:nvSpPr>
        <p:spPr>
          <a:xfrm rot="0">
            <a:off x="6447472" y="1987511"/>
            <a:ext cx="5393055" cy="543305"/>
          </a:xfrm>
          <a:prstGeom prst="rect">
            <a:avLst/>
          </a:prstGeom>
        </p:spPr>
        <p:txBody>
          <a:bodyPr anchor="t" rtlCol="false" tIns="0" lIns="0" bIns="0" rIns="0">
            <a:spAutoFit/>
          </a:bodyPr>
          <a:lstStyle/>
          <a:p>
            <a:pPr algn="ctr">
              <a:lnSpc>
                <a:spcPts val="4002"/>
              </a:lnSpc>
              <a:spcBef>
                <a:spcPct val="0"/>
              </a:spcBef>
            </a:pPr>
            <a:r>
              <a:rPr lang="en-US" sz="2900" spc="284">
                <a:solidFill>
                  <a:srgbClr val="231F20"/>
                </a:solidFill>
                <a:latin typeface="Codec Pro ExtraBold"/>
              </a:rPr>
              <a:t>Atributos dim_empleados</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811815" y="2778466"/>
            <a:ext cx="10664369" cy="6223740"/>
          </a:xfrm>
          <a:custGeom>
            <a:avLst/>
            <a:gdLst/>
            <a:ahLst/>
            <a:cxnLst/>
            <a:rect r="r" b="b" t="t" l="l"/>
            <a:pathLst>
              <a:path h="6223740" w="10664369">
                <a:moveTo>
                  <a:pt x="0" y="0"/>
                </a:moveTo>
                <a:lnTo>
                  <a:pt x="10664370" y="0"/>
                </a:lnTo>
                <a:lnTo>
                  <a:pt x="10664370" y="6223740"/>
                </a:lnTo>
                <a:lnTo>
                  <a:pt x="0" y="6223740"/>
                </a:lnTo>
                <a:lnTo>
                  <a:pt x="0" y="0"/>
                </a:lnTo>
                <a:close/>
              </a:path>
            </a:pathLst>
          </a:custGeom>
          <a:blipFill>
            <a:blip r:embed="rId4"/>
            <a:stretch>
              <a:fillRect l="0" t="0" r="0" b="0"/>
            </a:stretch>
          </a:blipFill>
        </p:spPr>
      </p:sp>
      <p:sp>
        <p:nvSpPr>
          <p:cNvPr name="TextBox 7" id="7"/>
          <p:cNvSpPr txBox="true"/>
          <p:nvPr/>
        </p:nvSpPr>
        <p:spPr>
          <a:xfrm rot="0">
            <a:off x="6522125" y="1987511"/>
            <a:ext cx="5243751" cy="543305"/>
          </a:xfrm>
          <a:prstGeom prst="rect">
            <a:avLst/>
          </a:prstGeom>
        </p:spPr>
        <p:txBody>
          <a:bodyPr anchor="t" rtlCol="false" tIns="0" lIns="0" bIns="0" rIns="0">
            <a:spAutoFit/>
          </a:bodyPr>
          <a:lstStyle/>
          <a:p>
            <a:pPr algn="ctr">
              <a:lnSpc>
                <a:spcPts val="4002"/>
              </a:lnSpc>
              <a:spcBef>
                <a:spcPct val="0"/>
              </a:spcBef>
            </a:pPr>
            <a:r>
              <a:rPr lang="en-US" sz="2900" spc="284">
                <a:solidFill>
                  <a:srgbClr val="231F20"/>
                </a:solidFill>
                <a:latin typeface="Codec Pro ExtraBold"/>
              </a:rPr>
              <a:t>Atributos dim_productos</a:t>
            </a:r>
          </a:p>
        </p:txBody>
      </p:sp>
      <p:sp>
        <p:nvSpPr>
          <p:cNvPr name="TextBox 8" id="8"/>
          <p:cNvSpPr txBox="true"/>
          <p:nvPr/>
        </p:nvSpPr>
        <p:spPr>
          <a:xfrm rot="0">
            <a:off x="2059222" y="778263"/>
            <a:ext cx="14562422" cy="904874"/>
          </a:xfrm>
          <a:prstGeom prst="rect">
            <a:avLst/>
          </a:prstGeom>
        </p:spPr>
        <p:txBody>
          <a:bodyPr anchor="t" rtlCol="false" tIns="0" lIns="0" bIns="0" rIns="0">
            <a:spAutoFit/>
          </a:bodyPr>
          <a:lstStyle/>
          <a:p>
            <a:pPr algn="l">
              <a:lnSpc>
                <a:spcPts val="3450"/>
              </a:lnSpc>
              <a:spcBef>
                <a:spcPct val="0"/>
              </a:spcBef>
            </a:pPr>
            <a:r>
              <a:rPr lang="en-US" sz="2500" spc="245">
                <a:solidFill>
                  <a:srgbClr val="231F20"/>
                </a:solidFill>
                <a:latin typeface="Codec Pro ExtraBold"/>
              </a:rPr>
              <a:t>En las siguiente tabla se muestran cada dimensión junto con sus respectivos atributos y sus valores correspondientes:</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306631" y="2778466"/>
            <a:ext cx="11674737" cy="6098465"/>
          </a:xfrm>
          <a:custGeom>
            <a:avLst/>
            <a:gdLst/>
            <a:ahLst/>
            <a:cxnLst/>
            <a:rect r="r" b="b" t="t" l="l"/>
            <a:pathLst>
              <a:path h="6098465" w="11674737">
                <a:moveTo>
                  <a:pt x="0" y="0"/>
                </a:moveTo>
                <a:lnTo>
                  <a:pt x="11674738" y="0"/>
                </a:lnTo>
                <a:lnTo>
                  <a:pt x="11674738" y="6098465"/>
                </a:lnTo>
                <a:lnTo>
                  <a:pt x="0" y="6098465"/>
                </a:lnTo>
                <a:lnTo>
                  <a:pt x="0" y="0"/>
                </a:lnTo>
                <a:close/>
              </a:path>
            </a:pathLst>
          </a:custGeom>
          <a:blipFill>
            <a:blip r:embed="rId4"/>
            <a:stretch>
              <a:fillRect l="0" t="0" r="0" b="0"/>
            </a:stretch>
          </a:blipFill>
        </p:spPr>
      </p:sp>
      <p:sp>
        <p:nvSpPr>
          <p:cNvPr name="TextBox 7" id="7"/>
          <p:cNvSpPr txBox="true"/>
          <p:nvPr/>
        </p:nvSpPr>
        <p:spPr>
          <a:xfrm rot="0">
            <a:off x="6746677" y="1987511"/>
            <a:ext cx="4794647" cy="543305"/>
          </a:xfrm>
          <a:prstGeom prst="rect">
            <a:avLst/>
          </a:prstGeom>
        </p:spPr>
        <p:txBody>
          <a:bodyPr anchor="t" rtlCol="false" tIns="0" lIns="0" bIns="0" rIns="0">
            <a:spAutoFit/>
          </a:bodyPr>
          <a:lstStyle/>
          <a:p>
            <a:pPr algn="ctr">
              <a:lnSpc>
                <a:spcPts val="4002"/>
              </a:lnSpc>
              <a:spcBef>
                <a:spcPct val="0"/>
              </a:spcBef>
            </a:pPr>
            <a:r>
              <a:rPr lang="en-US" sz="2900" spc="284">
                <a:solidFill>
                  <a:srgbClr val="231F20"/>
                </a:solidFill>
                <a:latin typeface="Codec Pro ExtraBold"/>
              </a:rPr>
              <a:t>Atributos dim_clientes</a:t>
            </a:r>
          </a:p>
        </p:txBody>
      </p:sp>
      <p:sp>
        <p:nvSpPr>
          <p:cNvPr name="TextBox 8" id="8"/>
          <p:cNvSpPr txBox="true"/>
          <p:nvPr/>
        </p:nvSpPr>
        <p:spPr>
          <a:xfrm rot="0">
            <a:off x="2059222" y="778263"/>
            <a:ext cx="14562422" cy="904874"/>
          </a:xfrm>
          <a:prstGeom prst="rect">
            <a:avLst/>
          </a:prstGeom>
        </p:spPr>
        <p:txBody>
          <a:bodyPr anchor="t" rtlCol="false" tIns="0" lIns="0" bIns="0" rIns="0">
            <a:spAutoFit/>
          </a:bodyPr>
          <a:lstStyle/>
          <a:p>
            <a:pPr algn="l">
              <a:lnSpc>
                <a:spcPts val="3450"/>
              </a:lnSpc>
              <a:spcBef>
                <a:spcPct val="0"/>
              </a:spcBef>
            </a:pPr>
            <a:r>
              <a:rPr lang="en-US" sz="2500" spc="245">
                <a:solidFill>
                  <a:srgbClr val="231F20"/>
                </a:solidFill>
                <a:latin typeface="Codec Pro ExtraBold"/>
              </a:rPr>
              <a:t>En las siguiente tabla se muestran cada dimensión junto con sus respectivos atributos y sus valores correspondientes:</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794139" y="3179155"/>
            <a:ext cx="10699722" cy="3881440"/>
          </a:xfrm>
          <a:custGeom>
            <a:avLst/>
            <a:gdLst/>
            <a:ahLst/>
            <a:cxnLst/>
            <a:rect r="r" b="b" t="t" l="l"/>
            <a:pathLst>
              <a:path h="3881440" w="10699722">
                <a:moveTo>
                  <a:pt x="0" y="0"/>
                </a:moveTo>
                <a:lnTo>
                  <a:pt x="10699722" y="0"/>
                </a:lnTo>
                <a:lnTo>
                  <a:pt x="10699722" y="3881440"/>
                </a:lnTo>
                <a:lnTo>
                  <a:pt x="0" y="3881440"/>
                </a:lnTo>
                <a:lnTo>
                  <a:pt x="0" y="0"/>
                </a:lnTo>
                <a:close/>
              </a:path>
            </a:pathLst>
          </a:custGeom>
          <a:blipFill>
            <a:blip r:embed="rId4"/>
            <a:stretch>
              <a:fillRect l="0" t="0" r="0" b="0"/>
            </a:stretch>
          </a:blipFill>
        </p:spPr>
      </p:sp>
      <p:sp>
        <p:nvSpPr>
          <p:cNvPr name="TextBox 7" id="7"/>
          <p:cNvSpPr txBox="true"/>
          <p:nvPr/>
        </p:nvSpPr>
        <p:spPr>
          <a:xfrm rot="0">
            <a:off x="5753517" y="2189462"/>
            <a:ext cx="6780967" cy="543305"/>
          </a:xfrm>
          <a:prstGeom prst="rect">
            <a:avLst/>
          </a:prstGeom>
        </p:spPr>
        <p:txBody>
          <a:bodyPr anchor="t" rtlCol="false" tIns="0" lIns="0" bIns="0" rIns="0">
            <a:spAutoFit/>
          </a:bodyPr>
          <a:lstStyle/>
          <a:p>
            <a:pPr algn="ctr">
              <a:lnSpc>
                <a:spcPts val="4002"/>
              </a:lnSpc>
              <a:spcBef>
                <a:spcPct val="0"/>
              </a:spcBef>
            </a:pPr>
            <a:r>
              <a:rPr lang="en-US" sz="2900" spc="284">
                <a:solidFill>
                  <a:srgbClr val="231F20"/>
                </a:solidFill>
                <a:latin typeface="Codec Pro ExtraBold"/>
              </a:rPr>
              <a:t>Atributos dim_tipocomprobante</a:t>
            </a:r>
          </a:p>
        </p:txBody>
      </p:sp>
      <p:sp>
        <p:nvSpPr>
          <p:cNvPr name="TextBox 8" id="8"/>
          <p:cNvSpPr txBox="true"/>
          <p:nvPr/>
        </p:nvSpPr>
        <p:spPr>
          <a:xfrm rot="0">
            <a:off x="2059222" y="778263"/>
            <a:ext cx="14562422" cy="904874"/>
          </a:xfrm>
          <a:prstGeom prst="rect">
            <a:avLst/>
          </a:prstGeom>
        </p:spPr>
        <p:txBody>
          <a:bodyPr anchor="t" rtlCol="false" tIns="0" lIns="0" bIns="0" rIns="0">
            <a:spAutoFit/>
          </a:bodyPr>
          <a:lstStyle/>
          <a:p>
            <a:pPr algn="l">
              <a:lnSpc>
                <a:spcPts val="3450"/>
              </a:lnSpc>
              <a:spcBef>
                <a:spcPct val="0"/>
              </a:spcBef>
            </a:pPr>
            <a:r>
              <a:rPr lang="en-US" sz="2500" spc="245">
                <a:solidFill>
                  <a:srgbClr val="231F20"/>
                </a:solidFill>
                <a:latin typeface="Codec Pro ExtraBold"/>
              </a:rPr>
              <a:t>En las siguiente tabla se muestran cada dimensión junto con sus respectivos atributos y sus valores correspondientes:</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794139" y="3086057"/>
            <a:ext cx="10699722" cy="4345152"/>
          </a:xfrm>
          <a:custGeom>
            <a:avLst/>
            <a:gdLst/>
            <a:ahLst/>
            <a:cxnLst/>
            <a:rect r="r" b="b" t="t" l="l"/>
            <a:pathLst>
              <a:path h="4345152" w="10699722">
                <a:moveTo>
                  <a:pt x="0" y="0"/>
                </a:moveTo>
                <a:lnTo>
                  <a:pt x="10699722" y="0"/>
                </a:lnTo>
                <a:lnTo>
                  <a:pt x="10699722" y="4345152"/>
                </a:lnTo>
                <a:lnTo>
                  <a:pt x="0" y="4345152"/>
                </a:lnTo>
                <a:lnTo>
                  <a:pt x="0" y="0"/>
                </a:lnTo>
                <a:close/>
              </a:path>
            </a:pathLst>
          </a:custGeom>
          <a:blipFill>
            <a:blip r:embed="rId4"/>
            <a:stretch>
              <a:fillRect l="0" t="0" r="0" b="0"/>
            </a:stretch>
          </a:blipFill>
        </p:spPr>
      </p:sp>
      <p:sp>
        <p:nvSpPr>
          <p:cNvPr name="TextBox 7" id="7"/>
          <p:cNvSpPr txBox="true"/>
          <p:nvPr/>
        </p:nvSpPr>
        <p:spPr>
          <a:xfrm rot="0">
            <a:off x="6854011" y="2189462"/>
            <a:ext cx="4579977" cy="543305"/>
          </a:xfrm>
          <a:prstGeom prst="rect">
            <a:avLst/>
          </a:prstGeom>
        </p:spPr>
        <p:txBody>
          <a:bodyPr anchor="t" rtlCol="false" tIns="0" lIns="0" bIns="0" rIns="0">
            <a:spAutoFit/>
          </a:bodyPr>
          <a:lstStyle/>
          <a:p>
            <a:pPr algn="ctr">
              <a:lnSpc>
                <a:spcPts val="4002"/>
              </a:lnSpc>
              <a:spcBef>
                <a:spcPct val="0"/>
              </a:spcBef>
            </a:pPr>
            <a:r>
              <a:rPr lang="en-US" sz="2900" spc="284">
                <a:solidFill>
                  <a:srgbClr val="231F20"/>
                </a:solidFill>
                <a:latin typeface="Codec Pro ExtraBold"/>
              </a:rPr>
              <a:t>Atributos dim_tiempo</a:t>
            </a:r>
          </a:p>
        </p:txBody>
      </p:sp>
      <p:sp>
        <p:nvSpPr>
          <p:cNvPr name="TextBox 8" id="8"/>
          <p:cNvSpPr txBox="true"/>
          <p:nvPr/>
        </p:nvSpPr>
        <p:spPr>
          <a:xfrm rot="0">
            <a:off x="2059222" y="778263"/>
            <a:ext cx="14562422" cy="904874"/>
          </a:xfrm>
          <a:prstGeom prst="rect">
            <a:avLst/>
          </a:prstGeom>
        </p:spPr>
        <p:txBody>
          <a:bodyPr anchor="t" rtlCol="false" tIns="0" lIns="0" bIns="0" rIns="0">
            <a:spAutoFit/>
          </a:bodyPr>
          <a:lstStyle/>
          <a:p>
            <a:pPr algn="l">
              <a:lnSpc>
                <a:spcPts val="3450"/>
              </a:lnSpc>
              <a:spcBef>
                <a:spcPct val="0"/>
              </a:spcBef>
            </a:pPr>
            <a:r>
              <a:rPr lang="en-US" sz="2500" spc="245">
                <a:solidFill>
                  <a:srgbClr val="231F20"/>
                </a:solidFill>
                <a:latin typeface="Codec Pro ExtraBold"/>
              </a:rPr>
              <a:t>En las siguiente tabla se muestran cada dimensión junto con sus respectivos atributos y sus valores correspondientes:</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5387397" y="2148080"/>
            <a:ext cx="7513205" cy="7433905"/>
          </a:xfrm>
          <a:custGeom>
            <a:avLst/>
            <a:gdLst/>
            <a:ahLst/>
            <a:cxnLst/>
            <a:rect r="r" b="b" t="t" l="l"/>
            <a:pathLst>
              <a:path h="7433905" w="7513205">
                <a:moveTo>
                  <a:pt x="0" y="0"/>
                </a:moveTo>
                <a:lnTo>
                  <a:pt x="7513206" y="0"/>
                </a:lnTo>
                <a:lnTo>
                  <a:pt x="7513206" y="7433905"/>
                </a:lnTo>
                <a:lnTo>
                  <a:pt x="0" y="7433905"/>
                </a:lnTo>
                <a:lnTo>
                  <a:pt x="0" y="0"/>
                </a:lnTo>
                <a:close/>
              </a:path>
            </a:pathLst>
          </a:custGeom>
          <a:blipFill>
            <a:blip r:embed="rId4"/>
            <a:stretch>
              <a:fillRect l="0" t="-290" r="0" b="-290"/>
            </a:stretch>
          </a:blipFill>
        </p:spPr>
      </p:sp>
      <p:sp>
        <p:nvSpPr>
          <p:cNvPr name="TextBox 7" id="7"/>
          <p:cNvSpPr txBox="true"/>
          <p:nvPr/>
        </p:nvSpPr>
        <p:spPr>
          <a:xfrm rot="0">
            <a:off x="5972175" y="1604775"/>
            <a:ext cx="6343650" cy="543305"/>
          </a:xfrm>
          <a:prstGeom prst="rect">
            <a:avLst/>
          </a:prstGeom>
        </p:spPr>
        <p:txBody>
          <a:bodyPr anchor="t" rtlCol="false" tIns="0" lIns="0" bIns="0" rIns="0">
            <a:spAutoFit/>
          </a:bodyPr>
          <a:lstStyle/>
          <a:p>
            <a:pPr algn="ctr">
              <a:lnSpc>
                <a:spcPts val="4002"/>
              </a:lnSpc>
              <a:spcBef>
                <a:spcPct val="0"/>
              </a:spcBef>
            </a:pPr>
            <a:r>
              <a:rPr lang="en-US" sz="2900" spc="284">
                <a:solidFill>
                  <a:srgbClr val="231F20"/>
                </a:solidFill>
                <a:latin typeface="Codec Pro ExtraBold"/>
              </a:rPr>
              <a:t>Atributos Tabla hecho_ventas</a:t>
            </a:r>
          </a:p>
        </p:txBody>
      </p:sp>
      <p:sp>
        <p:nvSpPr>
          <p:cNvPr name="TextBox 8" id="8"/>
          <p:cNvSpPr txBox="true"/>
          <p:nvPr/>
        </p:nvSpPr>
        <p:spPr>
          <a:xfrm rot="0">
            <a:off x="2059222" y="665121"/>
            <a:ext cx="14562422" cy="869060"/>
          </a:xfrm>
          <a:prstGeom prst="rect">
            <a:avLst/>
          </a:prstGeom>
        </p:spPr>
        <p:txBody>
          <a:bodyPr anchor="t" rtlCol="false" tIns="0" lIns="0" bIns="0" rIns="0">
            <a:spAutoFit/>
          </a:bodyPr>
          <a:lstStyle/>
          <a:p>
            <a:pPr algn="l">
              <a:lnSpc>
                <a:spcPts val="3312"/>
              </a:lnSpc>
              <a:spcBef>
                <a:spcPct val="0"/>
              </a:spcBef>
            </a:pPr>
            <a:r>
              <a:rPr lang="en-US" sz="2400" spc="235">
                <a:solidFill>
                  <a:srgbClr val="231F20"/>
                </a:solidFill>
                <a:latin typeface="Codec Pro ExtraBold"/>
              </a:rPr>
              <a:t>Por último, se determinan los atributos y las claves primarias en nuestra tabla de Hechos. Estas claves son esenciales para garantizar la integridad de los datos.</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1543050" y="-558218"/>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505577" y="2144291"/>
            <a:ext cx="5408984" cy="7114009"/>
            <a:chOff x="0" y="0"/>
            <a:chExt cx="1424588" cy="1873648"/>
          </a:xfrm>
        </p:grpSpPr>
        <p:sp>
          <p:nvSpPr>
            <p:cNvPr name="Freeform 6" id="6"/>
            <p:cNvSpPr/>
            <p:nvPr/>
          </p:nvSpPr>
          <p:spPr>
            <a:xfrm flipH="false" flipV="false" rot="0">
              <a:off x="0" y="0"/>
              <a:ext cx="1424588" cy="1873648"/>
            </a:xfrm>
            <a:custGeom>
              <a:avLst/>
              <a:gdLst/>
              <a:ahLst/>
              <a:cxnLst/>
              <a:rect r="r" b="b" t="t" l="l"/>
              <a:pathLst>
                <a:path h="1873648" w="1424588">
                  <a:moveTo>
                    <a:pt x="0" y="0"/>
                  </a:moveTo>
                  <a:lnTo>
                    <a:pt x="1424588" y="0"/>
                  </a:lnTo>
                  <a:lnTo>
                    <a:pt x="1424588" y="1873648"/>
                  </a:lnTo>
                  <a:lnTo>
                    <a:pt x="0" y="1873648"/>
                  </a:lnTo>
                  <a:close/>
                </a:path>
              </a:pathLst>
            </a:custGeom>
            <a:solidFill>
              <a:srgbClr val="1C5739"/>
            </a:solidFill>
          </p:spPr>
        </p:sp>
        <p:sp>
          <p:nvSpPr>
            <p:cNvPr name="TextBox 7" id="7"/>
            <p:cNvSpPr txBox="true"/>
            <p:nvPr/>
          </p:nvSpPr>
          <p:spPr>
            <a:xfrm>
              <a:off x="0" y="-19050"/>
              <a:ext cx="1424588" cy="1892698"/>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5698915" y="8697813"/>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0748219" y="3761816"/>
            <a:ext cx="5913369" cy="3318473"/>
          </a:xfrm>
          <a:custGeom>
            <a:avLst/>
            <a:gdLst/>
            <a:ahLst/>
            <a:cxnLst/>
            <a:rect r="r" b="b" t="t" l="l"/>
            <a:pathLst>
              <a:path h="3318473" w="5913369">
                <a:moveTo>
                  <a:pt x="0" y="0"/>
                </a:moveTo>
                <a:lnTo>
                  <a:pt x="5913368" y="0"/>
                </a:lnTo>
                <a:lnTo>
                  <a:pt x="5913368" y="3318472"/>
                </a:lnTo>
                <a:lnTo>
                  <a:pt x="0" y="3318472"/>
                </a:lnTo>
                <a:lnTo>
                  <a:pt x="0" y="0"/>
                </a:lnTo>
                <a:close/>
              </a:path>
            </a:pathLst>
          </a:custGeom>
          <a:blipFill>
            <a:blip r:embed="rId4"/>
            <a:stretch>
              <a:fillRect l="0" t="0" r="0" b="0"/>
            </a:stretch>
          </a:blipFill>
        </p:spPr>
      </p:sp>
      <p:sp>
        <p:nvSpPr>
          <p:cNvPr name="TextBox 10" id="10"/>
          <p:cNvSpPr txBox="true"/>
          <p:nvPr/>
        </p:nvSpPr>
        <p:spPr>
          <a:xfrm rot="0">
            <a:off x="2044580" y="641764"/>
            <a:ext cx="13314810" cy="1502527"/>
          </a:xfrm>
          <a:prstGeom prst="rect">
            <a:avLst/>
          </a:prstGeom>
        </p:spPr>
        <p:txBody>
          <a:bodyPr anchor="t" rtlCol="false" tIns="0" lIns="0" bIns="0" rIns="0">
            <a:spAutoFit/>
          </a:bodyPr>
          <a:lstStyle/>
          <a:p>
            <a:pPr algn="l">
              <a:lnSpc>
                <a:spcPts val="5826"/>
              </a:lnSpc>
            </a:pPr>
            <a:r>
              <a:rPr lang="en-US" sz="4222" spc="413">
                <a:solidFill>
                  <a:srgbClr val="231F20"/>
                </a:solidFill>
                <a:latin typeface="Codec Pro ExtraBold"/>
              </a:rPr>
              <a:t>Construcción de las tablas y la base de datos en SQL</a:t>
            </a:r>
          </a:p>
        </p:txBody>
      </p:sp>
      <p:sp>
        <p:nvSpPr>
          <p:cNvPr name="TextBox 11" id="11"/>
          <p:cNvSpPr txBox="true"/>
          <p:nvPr/>
        </p:nvSpPr>
        <p:spPr>
          <a:xfrm rot="0">
            <a:off x="2584943" y="3573246"/>
            <a:ext cx="7125051" cy="4151324"/>
          </a:xfrm>
          <a:prstGeom prst="rect">
            <a:avLst/>
          </a:prstGeom>
        </p:spPr>
        <p:txBody>
          <a:bodyPr anchor="t" rtlCol="false" tIns="0" lIns="0" bIns="0" rIns="0">
            <a:spAutoFit/>
          </a:bodyPr>
          <a:lstStyle/>
          <a:p>
            <a:pPr algn="just">
              <a:lnSpc>
                <a:spcPts val="4120"/>
              </a:lnSpc>
            </a:pPr>
            <a:r>
              <a:rPr lang="en-US" sz="2985" spc="292">
                <a:solidFill>
                  <a:srgbClr val="231F20"/>
                </a:solidFill>
                <a:latin typeface="Codec Pro ExtraBold Bold"/>
              </a:rPr>
              <a:t>A continuación, se presentan las sentencias SQL para la creación de cada dimensión en el entorno del SQL Server 2020, incluyendo sus respectivos atributos.</a:t>
            </a:r>
          </a:p>
          <a:p>
            <a:pPr algn="just">
              <a:lnSpc>
                <a:spcPts val="4120"/>
              </a:lnSpc>
            </a:pPr>
          </a:p>
          <a:p>
            <a:pPr algn="just">
              <a:lnSpc>
                <a:spcPts val="4120"/>
              </a:lnSpc>
            </a:pP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5400000">
            <a:off x="2699386" y="1138324"/>
            <a:ext cx="391877" cy="342893"/>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397D5A"/>
            </a:solidFill>
          </p:spPr>
        </p:sp>
        <p:sp>
          <p:nvSpPr>
            <p:cNvPr name="TextBox 8" id="8"/>
            <p:cNvSpPr txBox="true"/>
            <p:nvPr/>
          </p:nvSpPr>
          <p:spPr>
            <a:xfrm>
              <a:off x="127000" y="31750"/>
              <a:ext cx="558800" cy="349250"/>
            </a:xfrm>
            <a:prstGeom prst="rect">
              <a:avLst/>
            </a:prstGeom>
          </p:spPr>
          <p:txBody>
            <a:bodyPr anchor="ctr" rtlCol="false" tIns="50800" lIns="50800" bIns="50800" rIns="50800"/>
            <a:lstStyle/>
            <a:p>
              <a:pPr algn="ctr">
                <a:lnSpc>
                  <a:spcPts val="1984"/>
                </a:lnSpc>
              </a:pPr>
            </a:p>
          </p:txBody>
        </p:sp>
      </p:grpSp>
      <p:sp>
        <p:nvSpPr>
          <p:cNvPr name="Freeform 9" id="9"/>
          <p:cNvSpPr/>
          <p:nvPr/>
        </p:nvSpPr>
        <p:spPr>
          <a:xfrm flipH="false" flipV="false" rot="0">
            <a:off x="8603863" y="3540571"/>
            <a:ext cx="7449133" cy="5514828"/>
          </a:xfrm>
          <a:custGeom>
            <a:avLst/>
            <a:gdLst/>
            <a:ahLst/>
            <a:cxnLst/>
            <a:rect r="r" b="b" t="t" l="l"/>
            <a:pathLst>
              <a:path h="5514828" w="7449133">
                <a:moveTo>
                  <a:pt x="0" y="0"/>
                </a:moveTo>
                <a:lnTo>
                  <a:pt x="7449133" y="0"/>
                </a:lnTo>
                <a:lnTo>
                  <a:pt x="7449133" y="5514827"/>
                </a:lnTo>
                <a:lnTo>
                  <a:pt x="0" y="5514827"/>
                </a:lnTo>
                <a:lnTo>
                  <a:pt x="0" y="0"/>
                </a:lnTo>
                <a:close/>
              </a:path>
            </a:pathLst>
          </a:custGeom>
          <a:blipFill>
            <a:blip r:embed="rId4"/>
            <a:stretch>
              <a:fillRect l="0" t="0" r="0" b="0"/>
            </a:stretch>
          </a:blipFill>
        </p:spPr>
      </p:sp>
      <p:sp>
        <p:nvSpPr>
          <p:cNvPr name="TextBox 10" id="10"/>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sp>
        <p:nvSpPr>
          <p:cNvPr name="TextBox 11" id="11"/>
          <p:cNvSpPr txBox="true"/>
          <p:nvPr/>
        </p:nvSpPr>
        <p:spPr>
          <a:xfrm rot="0">
            <a:off x="3393353" y="1024239"/>
            <a:ext cx="3891411" cy="550874"/>
          </a:xfrm>
          <a:prstGeom prst="rect">
            <a:avLst/>
          </a:prstGeom>
        </p:spPr>
        <p:txBody>
          <a:bodyPr anchor="t" rtlCol="false" tIns="0" lIns="0" bIns="0" rIns="0">
            <a:spAutoFit/>
          </a:bodyPr>
          <a:lstStyle/>
          <a:p>
            <a:pPr algn="just">
              <a:lnSpc>
                <a:spcPts val="4120"/>
              </a:lnSpc>
            </a:pPr>
            <a:r>
              <a:rPr lang="en-US" sz="2985" spc="292">
                <a:solidFill>
                  <a:srgbClr val="231F20"/>
                </a:solidFill>
                <a:latin typeface="Codec Pro ExtraBold Bold"/>
              </a:rPr>
              <a:t>dim_empleados</a:t>
            </a:r>
          </a:p>
        </p:txBody>
      </p:sp>
      <p:sp>
        <p:nvSpPr>
          <p:cNvPr name="TextBox 12" id="12"/>
          <p:cNvSpPr txBox="true"/>
          <p:nvPr/>
        </p:nvSpPr>
        <p:spPr>
          <a:xfrm rot="0">
            <a:off x="1816234" y="2095436"/>
            <a:ext cx="7045648" cy="4610794"/>
          </a:xfrm>
          <a:prstGeom prst="rect">
            <a:avLst/>
          </a:prstGeom>
        </p:spPr>
        <p:txBody>
          <a:bodyPr anchor="t" rtlCol="false" tIns="0" lIns="0" bIns="0" rIns="0">
            <a:spAutoFit/>
          </a:bodyPr>
          <a:lstStyle/>
          <a:p>
            <a:pPr algn="l">
              <a:lnSpc>
                <a:spcPts val="2833"/>
              </a:lnSpc>
            </a:pPr>
            <a:r>
              <a:rPr lang="en-US" sz="2052" spc="201">
                <a:solidFill>
                  <a:srgbClr val="231F20"/>
                </a:solidFill>
                <a:latin typeface="Codec Pro ExtraBold"/>
              </a:rPr>
              <a:t>-- Creación de la tabla dim_empleados</a:t>
            </a:r>
          </a:p>
          <a:p>
            <a:pPr algn="l">
              <a:lnSpc>
                <a:spcPts val="2833"/>
              </a:lnSpc>
            </a:pPr>
            <a:r>
              <a:rPr lang="en-US" sz="2052" spc="201">
                <a:solidFill>
                  <a:srgbClr val="231F20"/>
                </a:solidFill>
                <a:latin typeface="Codec Pro ExtraBold"/>
              </a:rPr>
              <a:t>create TABLE dim_empleados (</a:t>
            </a:r>
          </a:p>
          <a:p>
            <a:pPr algn="l">
              <a:lnSpc>
                <a:spcPts val="2833"/>
              </a:lnSpc>
            </a:pPr>
            <a:r>
              <a:rPr lang="en-US" sz="2052" spc="201">
                <a:solidFill>
                  <a:srgbClr val="231F20"/>
                </a:solidFill>
                <a:latin typeface="Codec Pro ExtraBold"/>
              </a:rPr>
              <a:t>    idempleados INT PRIMARY KEY IDENTITY(1,1),</a:t>
            </a:r>
          </a:p>
          <a:p>
            <a:pPr algn="l">
              <a:lnSpc>
                <a:spcPts val="2833"/>
              </a:lnSpc>
            </a:pPr>
            <a:r>
              <a:rPr lang="en-US" sz="2052" spc="201">
                <a:solidFill>
                  <a:srgbClr val="231F20"/>
                </a:solidFill>
                <a:latin typeface="Codec Pro ExtraBold"/>
              </a:rPr>
              <a:t>    dni VARCHAR(8),</a:t>
            </a:r>
          </a:p>
          <a:p>
            <a:pPr algn="l">
              <a:lnSpc>
                <a:spcPts val="2833"/>
              </a:lnSpc>
            </a:pPr>
            <a:r>
              <a:rPr lang="en-US" sz="2052" spc="201">
                <a:solidFill>
                  <a:srgbClr val="231F20"/>
                </a:solidFill>
                <a:latin typeface="Codec Pro ExtraBold"/>
              </a:rPr>
              <a:t>    nombres VARCHAR(45),</a:t>
            </a:r>
          </a:p>
          <a:p>
            <a:pPr algn="l">
              <a:lnSpc>
                <a:spcPts val="2833"/>
              </a:lnSpc>
            </a:pPr>
            <a:r>
              <a:rPr lang="en-US" sz="2052" spc="201">
                <a:solidFill>
                  <a:srgbClr val="231F20"/>
                </a:solidFill>
                <a:latin typeface="Codec Pro ExtraBold"/>
              </a:rPr>
              <a:t>    apellidos VARCHAR(45),</a:t>
            </a:r>
          </a:p>
          <a:p>
            <a:pPr algn="l">
              <a:lnSpc>
                <a:spcPts val="2833"/>
              </a:lnSpc>
            </a:pPr>
            <a:r>
              <a:rPr lang="en-US" sz="2052" spc="201">
                <a:solidFill>
                  <a:srgbClr val="231F20"/>
                </a:solidFill>
                <a:latin typeface="Codec Pro ExtraBold"/>
              </a:rPr>
              <a:t>    turno VARCHAR(45),</a:t>
            </a:r>
          </a:p>
          <a:p>
            <a:pPr algn="l">
              <a:lnSpc>
                <a:spcPts val="2833"/>
              </a:lnSpc>
            </a:pPr>
            <a:r>
              <a:rPr lang="en-US" sz="2052" spc="201">
                <a:solidFill>
                  <a:srgbClr val="231F20"/>
                </a:solidFill>
                <a:latin typeface="Codec Pro ExtraBold"/>
              </a:rPr>
              <a:t>    genero CHAR(1),</a:t>
            </a:r>
          </a:p>
          <a:p>
            <a:pPr algn="l">
              <a:lnSpc>
                <a:spcPts val="2833"/>
              </a:lnSpc>
            </a:pPr>
            <a:r>
              <a:rPr lang="en-US" sz="2052" spc="201">
                <a:solidFill>
                  <a:srgbClr val="231F20"/>
                </a:solidFill>
                <a:latin typeface="Codec Pro ExtraBold"/>
              </a:rPr>
              <a:t>    direccion VARCHAR(45),</a:t>
            </a:r>
          </a:p>
          <a:p>
            <a:pPr algn="l">
              <a:lnSpc>
                <a:spcPts val="2833"/>
              </a:lnSpc>
            </a:pPr>
            <a:r>
              <a:rPr lang="en-US" sz="2052" spc="201">
                <a:solidFill>
                  <a:srgbClr val="231F20"/>
                </a:solidFill>
                <a:latin typeface="Codec Pro ExtraBold"/>
              </a:rPr>
              <a:t>    telefono VARCHAR(10),</a:t>
            </a:r>
          </a:p>
          <a:p>
            <a:pPr algn="l">
              <a:lnSpc>
                <a:spcPts val="2833"/>
              </a:lnSpc>
            </a:pPr>
            <a:r>
              <a:rPr lang="en-US" sz="2052" spc="201">
                <a:solidFill>
                  <a:srgbClr val="231F20"/>
                </a:solidFill>
                <a:latin typeface="Codec Pro ExtraBold"/>
              </a:rPr>
              <a:t>    correo VARCHAR(45),</a:t>
            </a:r>
          </a:p>
          <a:p>
            <a:pPr algn="l">
              <a:lnSpc>
                <a:spcPts val="2833"/>
              </a:lnSpc>
            </a:pPr>
            <a:r>
              <a:rPr lang="en-US" sz="2052" spc="201">
                <a:solidFill>
                  <a:srgbClr val="231F20"/>
                </a:solidFill>
                <a:latin typeface="Codec Pro ExtraBold"/>
              </a:rPr>
              <a:t>);</a:t>
            </a:r>
          </a:p>
          <a:p>
            <a:pPr algn="l">
              <a:lnSpc>
                <a:spcPts val="2833"/>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1543050" y="-558218"/>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11224646" y="346343"/>
            <a:ext cx="4845710" cy="5142123"/>
          </a:xfrm>
          <a:custGeom>
            <a:avLst/>
            <a:gdLst/>
            <a:ahLst/>
            <a:cxnLst/>
            <a:rect r="r" b="b" t="t" l="l"/>
            <a:pathLst>
              <a:path h="5142123" w="4845710">
                <a:moveTo>
                  <a:pt x="0" y="0"/>
                </a:moveTo>
                <a:lnTo>
                  <a:pt x="4845710" y="0"/>
                </a:lnTo>
                <a:lnTo>
                  <a:pt x="4845710" y="5142123"/>
                </a:lnTo>
                <a:lnTo>
                  <a:pt x="0" y="5142123"/>
                </a:lnTo>
                <a:lnTo>
                  <a:pt x="0" y="0"/>
                </a:lnTo>
                <a:close/>
              </a:path>
            </a:pathLst>
          </a:custGeom>
          <a:blipFill>
            <a:blip r:embed="rId2"/>
            <a:stretch>
              <a:fillRect l="0" t="0" r="0" b="0"/>
            </a:stretch>
          </a:blipFill>
        </p:spPr>
      </p:sp>
      <p:sp>
        <p:nvSpPr>
          <p:cNvPr name="Freeform 6" id="6"/>
          <p:cNvSpPr/>
          <p:nvPr/>
        </p:nvSpPr>
        <p:spPr>
          <a:xfrm flipH="false" flipV="false" rot="0">
            <a:off x="9099366" y="2806513"/>
            <a:ext cx="1468055" cy="417082"/>
          </a:xfrm>
          <a:custGeom>
            <a:avLst/>
            <a:gdLst/>
            <a:ahLst/>
            <a:cxnLst/>
            <a:rect r="r" b="b" t="t" l="l"/>
            <a:pathLst>
              <a:path h="417082" w="1468055">
                <a:moveTo>
                  <a:pt x="0" y="0"/>
                </a:moveTo>
                <a:lnTo>
                  <a:pt x="1468055" y="0"/>
                </a:lnTo>
                <a:lnTo>
                  <a:pt x="1468055" y="417082"/>
                </a:lnTo>
                <a:lnTo>
                  <a:pt x="0" y="4170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3980362" y="5566267"/>
            <a:ext cx="3415719" cy="4236551"/>
          </a:xfrm>
          <a:custGeom>
            <a:avLst/>
            <a:gdLst/>
            <a:ahLst/>
            <a:cxnLst/>
            <a:rect r="r" b="b" t="t" l="l"/>
            <a:pathLst>
              <a:path h="4236551" w="3415719">
                <a:moveTo>
                  <a:pt x="0" y="0"/>
                </a:moveTo>
                <a:lnTo>
                  <a:pt x="3415719" y="0"/>
                </a:lnTo>
                <a:lnTo>
                  <a:pt x="3415719" y="4236551"/>
                </a:lnTo>
                <a:lnTo>
                  <a:pt x="0" y="4236551"/>
                </a:lnTo>
                <a:lnTo>
                  <a:pt x="0" y="0"/>
                </a:lnTo>
                <a:close/>
              </a:path>
            </a:pathLst>
          </a:custGeom>
          <a:blipFill>
            <a:blip r:embed="rId5"/>
            <a:stretch>
              <a:fillRect l="0" t="0" r="0" b="0"/>
            </a:stretch>
          </a:blipFill>
        </p:spPr>
      </p:sp>
      <p:sp>
        <p:nvSpPr>
          <p:cNvPr name="TextBox 8" id="8"/>
          <p:cNvSpPr txBox="true"/>
          <p:nvPr/>
        </p:nvSpPr>
        <p:spPr>
          <a:xfrm rot="0">
            <a:off x="2310523" y="471701"/>
            <a:ext cx="12263236" cy="1621155"/>
          </a:xfrm>
          <a:prstGeom prst="rect">
            <a:avLst/>
          </a:prstGeom>
        </p:spPr>
        <p:txBody>
          <a:bodyPr anchor="t" rtlCol="false" tIns="0" lIns="0" bIns="0" rIns="0">
            <a:spAutoFit/>
          </a:bodyPr>
          <a:lstStyle/>
          <a:p>
            <a:pPr algn="l">
              <a:lnSpc>
                <a:spcPts val="6209"/>
              </a:lnSpc>
            </a:pPr>
            <a:r>
              <a:rPr lang="en-US" sz="4499" spc="440">
                <a:solidFill>
                  <a:srgbClr val="231F20"/>
                </a:solidFill>
                <a:latin typeface="Codec Pro ExtraBold"/>
              </a:rPr>
              <a:t>1.1.2 Descripción</a:t>
            </a:r>
          </a:p>
          <a:p>
            <a:pPr algn="l">
              <a:lnSpc>
                <a:spcPts val="6209"/>
              </a:lnSpc>
            </a:pPr>
          </a:p>
        </p:txBody>
      </p:sp>
      <p:sp>
        <p:nvSpPr>
          <p:cNvPr name="TextBox 9" id="9"/>
          <p:cNvSpPr txBox="true"/>
          <p:nvPr/>
        </p:nvSpPr>
        <p:spPr>
          <a:xfrm rot="0">
            <a:off x="2198880" y="1564376"/>
            <a:ext cx="6243261" cy="3280338"/>
          </a:xfrm>
          <a:prstGeom prst="rect">
            <a:avLst/>
          </a:prstGeom>
        </p:spPr>
        <p:txBody>
          <a:bodyPr anchor="t" rtlCol="false" tIns="0" lIns="0" bIns="0" rIns="0">
            <a:spAutoFit/>
          </a:bodyPr>
          <a:lstStyle/>
          <a:p>
            <a:pPr algn="just" marL="454722" indent="-227361" lvl="1">
              <a:lnSpc>
                <a:spcPts val="2906"/>
              </a:lnSpc>
              <a:buFont typeface="Arial"/>
              <a:buChar char="•"/>
            </a:pPr>
            <a:r>
              <a:rPr lang="en-US" sz="2106" spc="206">
                <a:solidFill>
                  <a:srgbClr val="231F20"/>
                </a:solidFill>
                <a:latin typeface="Open Sauce"/>
              </a:rPr>
              <a:t>Nombre de la Empresa: Ferreteria Kong S.A.C.</a:t>
            </a:r>
          </a:p>
          <a:p>
            <a:pPr algn="just" marL="454722" indent="-227361" lvl="1">
              <a:lnSpc>
                <a:spcPts val="2906"/>
              </a:lnSpc>
              <a:buFont typeface="Arial"/>
              <a:buChar char="•"/>
            </a:pPr>
            <a:r>
              <a:rPr lang="en-US" sz="2106" spc="206">
                <a:solidFill>
                  <a:srgbClr val="231F20"/>
                </a:solidFill>
                <a:latin typeface="Open Sauce"/>
              </a:rPr>
              <a:t>Clasificación: PYME privada.</a:t>
            </a:r>
          </a:p>
          <a:p>
            <a:pPr algn="just" marL="454722" indent="-227361" lvl="1">
              <a:lnSpc>
                <a:spcPts val="2906"/>
              </a:lnSpc>
              <a:buFont typeface="Arial"/>
              <a:buChar char="•"/>
            </a:pPr>
            <a:r>
              <a:rPr lang="en-US" sz="2106" spc="206">
                <a:solidFill>
                  <a:srgbClr val="231F20"/>
                </a:solidFill>
                <a:latin typeface="Open Sauce"/>
              </a:rPr>
              <a:t>Tipo: Ferretería general minorista.</a:t>
            </a:r>
          </a:p>
          <a:p>
            <a:pPr algn="just" marL="454722" indent="-227361" lvl="1">
              <a:lnSpc>
                <a:spcPts val="2906"/>
              </a:lnSpc>
              <a:buFont typeface="Arial"/>
              <a:buChar char="•"/>
            </a:pPr>
            <a:r>
              <a:rPr lang="en-US" sz="2106" spc="206">
                <a:solidFill>
                  <a:srgbClr val="231F20"/>
                </a:solidFill>
                <a:latin typeface="Open Sauce"/>
              </a:rPr>
              <a:t>Ubicación: Av. Tahuantinsuyo 1119</a:t>
            </a:r>
          </a:p>
          <a:p>
            <a:pPr algn="just" marL="454722" indent="-227361" lvl="1">
              <a:lnSpc>
                <a:spcPts val="2906"/>
              </a:lnSpc>
              <a:buFont typeface="Arial"/>
              <a:buChar char="•"/>
            </a:pPr>
            <a:r>
              <a:rPr lang="en-US" sz="2106" spc="206">
                <a:solidFill>
                  <a:srgbClr val="231F20"/>
                </a:solidFill>
                <a:latin typeface="Open Sauce"/>
              </a:rPr>
              <a:t>Distrito: La Esperanza</a:t>
            </a:r>
          </a:p>
          <a:p>
            <a:pPr algn="just" marL="454722" indent="-227361" lvl="1">
              <a:lnSpc>
                <a:spcPts val="2906"/>
              </a:lnSpc>
              <a:buFont typeface="Arial"/>
              <a:buChar char="•"/>
            </a:pPr>
            <a:r>
              <a:rPr lang="en-US" sz="2106" spc="206">
                <a:solidFill>
                  <a:srgbClr val="231F20"/>
                </a:solidFill>
                <a:latin typeface="Open Sauce"/>
              </a:rPr>
              <a:t>Provincia: Trujillo</a:t>
            </a:r>
          </a:p>
          <a:p>
            <a:pPr algn="just" marL="454722" indent="-227361" lvl="1">
              <a:lnSpc>
                <a:spcPts val="2906"/>
              </a:lnSpc>
              <a:buFont typeface="Arial"/>
              <a:buChar char="•"/>
            </a:pPr>
            <a:r>
              <a:rPr lang="en-US" sz="2106" spc="206">
                <a:solidFill>
                  <a:srgbClr val="231F20"/>
                </a:solidFill>
                <a:latin typeface="Open Sauce"/>
              </a:rPr>
              <a:t>Departamento: La Libertad</a:t>
            </a:r>
          </a:p>
          <a:p>
            <a:pPr algn="just">
              <a:lnSpc>
                <a:spcPts val="2906"/>
              </a:lnSpc>
            </a:pPr>
          </a:p>
        </p:txBody>
      </p:sp>
      <p:sp>
        <p:nvSpPr>
          <p:cNvPr name="TextBox 10" id="10"/>
          <p:cNvSpPr txBox="true"/>
          <p:nvPr/>
        </p:nvSpPr>
        <p:spPr>
          <a:xfrm rot="0">
            <a:off x="9833393" y="6780842"/>
            <a:ext cx="6036190" cy="3021976"/>
          </a:xfrm>
          <a:prstGeom prst="rect">
            <a:avLst/>
          </a:prstGeom>
        </p:spPr>
        <p:txBody>
          <a:bodyPr anchor="t" rtlCol="false" tIns="0" lIns="0" bIns="0" rIns="0">
            <a:spAutoFit/>
          </a:bodyPr>
          <a:lstStyle/>
          <a:p>
            <a:pPr algn="just">
              <a:lnSpc>
                <a:spcPts val="2431"/>
              </a:lnSpc>
            </a:pPr>
            <a:r>
              <a:rPr lang="en-US" sz="1761" spc="172">
                <a:solidFill>
                  <a:srgbClr val="231F20"/>
                </a:solidFill>
                <a:latin typeface="Open Sauce"/>
              </a:rPr>
              <a:t>Se prevé que la adopción de esta metodología propuesta genere los siguientes resultados:</a:t>
            </a:r>
          </a:p>
          <a:p>
            <a:pPr algn="just" marL="380330" indent="-190165" lvl="1">
              <a:lnSpc>
                <a:spcPts val="2431"/>
              </a:lnSpc>
              <a:buFont typeface="Arial"/>
              <a:buChar char="•"/>
            </a:pPr>
            <a:r>
              <a:rPr lang="en-US" sz="1761" spc="172">
                <a:solidFill>
                  <a:srgbClr val="231F20"/>
                </a:solidFill>
                <a:latin typeface="Open Sauce"/>
              </a:rPr>
              <a:t>Mejora en la Toma de Decisiones Estratégicas</a:t>
            </a:r>
          </a:p>
          <a:p>
            <a:pPr algn="just" marL="380330" indent="-190165" lvl="1">
              <a:lnSpc>
                <a:spcPts val="2431"/>
              </a:lnSpc>
              <a:buFont typeface="Arial"/>
              <a:buChar char="•"/>
            </a:pPr>
            <a:r>
              <a:rPr lang="en-US" sz="1761" spc="172">
                <a:solidFill>
                  <a:srgbClr val="231F20"/>
                </a:solidFill>
                <a:latin typeface="Open Sauce"/>
              </a:rPr>
              <a:t>Optimización de la Eficiencia Operativa</a:t>
            </a:r>
          </a:p>
          <a:p>
            <a:pPr algn="just" marL="380330" indent="-190165" lvl="1">
              <a:lnSpc>
                <a:spcPts val="2431"/>
              </a:lnSpc>
              <a:buFont typeface="Arial"/>
              <a:buChar char="•"/>
            </a:pPr>
            <a:r>
              <a:rPr lang="en-US" sz="1761" spc="172">
                <a:solidFill>
                  <a:srgbClr val="231F20"/>
                </a:solidFill>
                <a:latin typeface="Open Sauce"/>
              </a:rPr>
              <a:t>Identificación de Productos Estrella</a:t>
            </a:r>
          </a:p>
          <a:p>
            <a:pPr algn="just" marL="380330" indent="-190165" lvl="1">
              <a:lnSpc>
                <a:spcPts val="2431"/>
              </a:lnSpc>
              <a:buFont typeface="Arial"/>
              <a:buChar char="•"/>
            </a:pPr>
            <a:r>
              <a:rPr lang="en-US" sz="1761" spc="172">
                <a:solidFill>
                  <a:srgbClr val="231F20"/>
                </a:solidFill>
                <a:latin typeface="Open Sauce"/>
              </a:rPr>
              <a:t>Incremento en la Rentabilidad de las Ventas</a:t>
            </a:r>
          </a:p>
          <a:p>
            <a:pPr algn="just">
              <a:lnSpc>
                <a:spcPts val="2431"/>
              </a:lnSpc>
            </a:pPr>
          </a:p>
        </p:txBody>
      </p:sp>
      <p:sp>
        <p:nvSpPr>
          <p:cNvPr name="TextBox 11" id="11"/>
          <p:cNvSpPr txBox="true"/>
          <p:nvPr/>
        </p:nvSpPr>
        <p:spPr>
          <a:xfrm rot="0">
            <a:off x="11085636" y="5966269"/>
            <a:ext cx="4337549" cy="614121"/>
          </a:xfrm>
          <a:prstGeom prst="rect">
            <a:avLst/>
          </a:prstGeom>
        </p:spPr>
        <p:txBody>
          <a:bodyPr anchor="t" rtlCol="false" tIns="0" lIns="0" bIns="0" rIns="0">
            <a:spAutoFit/>
          </a:bodyPr>
          <a:lstStyle/>
          <a:p>
            <a:pPr algn="l">
              <a:lnSpc>
                <a:spcPts val="4576"/>
              </a:lnSpc>
            </a:pPr>
            <a:r>
              <a:rPr lang="en-US" sz="3316" spc="325">
                <a:solidFill>
                  <a:srgbClr val="231F20"/>
                </a:solidFill>
                <a:latin typeface="Codec Pro ExtraBold"/>
              </a:rPr>
              <a:t>1.1.3 Resultados</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5400000">
            <a:off x="2699386" y="1138324"/>
            <a:ext cx="391877" cy="342893"/>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397D5A"/>
            </a:solidFill>
          </p:spPr>
        </p:sp>
        <p:sp>
          <p:nvSpPr>
            <p:cNvPr name="TextBox 8" id="8"/>
            <p:cNvSpPr txBox="true"/>
            <p:nvPr/>
          </p:nvSpPr>
          <p:spPr>
            <a:xfrm>
              <a:off x="127000" y="31750"/>
              <a:ext cx="558800" cy="349250"/>
            </a:xfrm>
            <a:prstGeom prst="rect">
              <a:avLst/>
            </a:prstGeom>
          </p:spPr>
          <p:txBody>
            <a:bodyPr anchor="ctr" rtlCol="false" tIns="50800" lIns="50800" bIns="50800" rIns="50800"/>
            <a:lstStyle/>
            <a:p>
              <a:pPr algn="ctr">
                <a:lnSpc>
                  <a:spcPts val="1984"/>
                </a:lnSpc>
              </a:pPr>
            </a:p>
          </p:txBody>
        </p:sp>
      </p:grpSp>
      <p:sp>
        <p:nvSpPr>
          <p:cNvPr name="Freeform 9" id="9"/>
          <p:cNvSpPr/>
          <p:nvPr/>
        </p:nvSpPr>
        <p:spPr>
          <a:xfrm flipH="false" flipV="false" rot="0">
            <a:off x="8287337" y="3835599"/>
            <a:ext cx="7941441" cy="5422701"/>
          </a:xfrm>
          <a:custGeom>
            <a:avLst/>
            <a:gdLst/>
            <a:ahLst/>
            <a:cxnLst/>
            <a:rect r="r" b="b" t="t" l="l"/>
            <a:pathLst>
              <a:path h="5422701" w="7941441">
                <a:moveTo>
                  <a:pt x="0" y="0"/>
                </a:moveTo>
                <a:lnTo>
                  <a:pt x="7941441" y="0"/>
                </a:lnTo>
                <a:lnTo>
                  <a:pt x="7941441" y="5422701"/>
                </a:lnTo>
                <a:lnTo>
                  <a:pt x="0" y="5422701"/>
                </a:lnTo>
                <a:lnTo>
                  <a:pt x="0" y="0"/>
                </a:lnTo>
                <a:close/>
              </a:path>
            </a:pathLst>
          </a:custGeom>
          <a:blipFill>
            <a:blip r:embed="rId4"/>
            <a:stretch>
              <a:fillRect l="0" t="0" r="0" b="0"/>
            </a:stretch>
          </a:blipFill>
        </p:spPr>
      </p:sp>
      <p:sp>
        <p:nvSpPr>
          <p:cNvPr name="TextBox 10" id="10"/>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sp>
        <p:nvSpPr>
          <p:cNvPr name="TextBox 11" id="11"/>
          <p:cNvSpPr txBox="true"/>
          <p:nvPr/>
        </p:nvSpPr>
        <p:spPr>
          <a:xfrm rot="0">
            <a:off x="3393353" y="1024239"/>
            <a:ext cx="3891411" cy="550874"/>
          </a:xfrm>
          <a:prstGeom prst="rect">
            <a:avLst/>
          </a:prstGeom>
        </p:spPr>
        <p:txBody>
          <a:bodyPr anchor="t" rtlCol="false" tIns="0" lIns="0" bIns="0" rIns="0">
            <a:spAutoFit/>
          </a:bodyPr>
          <a:lstStyle/>
          <a:p>
            <a:pPr algn="just">
              <a:lnSpc>
                <a:spcPts val="4120"/>
              </a:lnSpc>
            </a:pPr>
            <a:r>
              <a:rPr lang="en-US" sz="2985" spc="292">
                <a:solidFill>
                  <a:srgbClr val="231F20"/>
                </a:solidFill>
                <a:latin typeface="Codec Pro ExtraBold Bold"/>
              </a:rPr>
              <a:t>dim_productos</a:t>
            </a:r>
          </a:p>
        </p:txBody>
      </p:sp>
      <p:sp>
        <p:nvSpPr>
          <p:cNvPr name="TextBox 12" id="12"/>
          <p:cNvSpPr txBox="true"/>
          <p:nvPr/>
        </p:nvSpPr>
        <p:spPr>
          <a:xfrm rot="0">
            <a:off x="1816234" y="2095436"/>
            <a:ext cx="7045648" cy="4610794"/>
          </a:xfrm>
          <a:prstGeom prst="rect">
            <a:avLst/>
          </a:prstGeom>
        </p:spPr>
        <p:txBody>
          <a:bodyPr anchor="t" rtlCol="false" tIns="0" lIns="0" bIns="0" rIns="0">
            <a:spAutoFit/>
          </a:bodyPr>
          <a:lstStyle/>
          <a:p>
            <a:pPr algn="l">
              <a:lnSpc>
                <a:spcPts val="2833"/>
              </a:lnSpc>
            </a:pPr>
            <a:r>
              <a:rPr lang="en-US" sz="2052" spc="201">
                <a:solidFill>
                  <a:srgbClr val="231F20"/>
                </a:solidFill>
                <a:latin typeface="Codec Pro ExtraBold"/>
              </a:rPr>
              <a:t>-- Creación de la tabla dim_productos</a:t>
            </a:r>
          </a:p>
          <a:p>
            <a:pPr algn="l">
              <a:lnSpc>
                <a:spcPts val="2833"/>
              </a:lnSpc>
            </a:pPr>
            <a:r>
              <a:rPr lang="en-US" sz="2052" spc="201">
                <a:solidFill>
                  <a:srgbClr val="231F20"/>
                </a:solidFill>
                <a:latin typeface="Codec Pro ExtraBold"/>
              </a:rPr>
              <a:t>create TABLE dim_productos (</a:t>
            </a:r>
          </a:p>
          <a:p>
            <a:pPr algn="l">
              <a:lnSpc>
                <a:spcPts val="2833"/>
              </a:lnSpc>
            </a:pPr>
            <a:r>
              <a:rPr lang="en-US" sz="2052" spc="201">
                <a:solidFill>
                  <a:srgbClr val="231F20"/>
                </a:solidFill>
                <a:latin typeface="Codec Pro ExtraBold"/>
              </a:rPr>
              <a:t>     idproducto INT PRIMARY KEY IDENTITY(1,1),</a:t>
            </a:r>
          </a:p>
          <a:p>
            <a:pPr algn="l">
              <a:lnSpc>
                <a:spcPts val="2833"/>
              </a:lnSpc>
            </a:pPr>
            <a:r>
              <a:rPr lang="en-US" sz="2052" spc="201">
                <a:solidFill>
                  <a:srgbClr val="231F20"/>
                </a:solidFill>
                <a:latin typeface="Codec Pro ExtraBold"/>
              </a:rPr>
              <a:t>     nombreproducto VARCHAR(45),</a:t>
            </a:r>
          </a:p>
          <a:p>
            <a:pPr algn="l">
              <a:lnSpc>
                <a:spcPts val="2833"/>
              </a:lnSpc>
            </a:pPr>
            <a:r>
              <a:rPr lang="en-US" sz="2052" spc="201">
                <a:solidFill>
                  <a:srgbClr val="231F20"/>
                </a:solidFill>
                <a:latin typeface="Codec Pro ExtraBold"/>
              </a:rPr>
              <a:t> descripcion VARCHAR(45),</a:t>
            </a:r>
          </a:p>
          <a:p>
            <a:pPr algn="l">
              <a:lnSpc>
                <a:spcPts val="2833"/>
              </a:lnSpc>
            </a:pPr>
            <a:r>
              <a:rPr lang="en-US" sz="2052" spc="201">
                <a:solidFill>
                  <a:srgbClr val="231F20"/>
                </a:solidFill>
                <a:latin typeface="Codec Pro ExtraBold"/>
              </a:rPr>
              <a:t> categoria varchar(45),</a:t>
            </a:r>
          </a:p>
          <a:p>
            <a:pPr algn="l">
              <a:lnSpc>
                <a:spcPts val="2833"/>
              </a:lnSpc>
            </a:pPr>
            <a:r>
              <a:rPr lang="en-US" sz="2052" spc="201">
                <a:solidFill>
                  <a:srgbClr val="231F20"/>
                </a:solidFill>
                <a:latin typeface="Codec Pro ExtraBold"/>
              </a:rPr>
              <a:t> marca varchar(100),</a:t>
            </a:r>
          </a:p>
          <a:p>
            <a:pPr algn="l">
              <a:lnSpc>
                <a:spcPts val="2833"/>
              </a:lnSpc>
            </a:pPr>
            <a:r>
              <a:rPr lang="en-US" sz="2052" spc="201">
                <a:solidFill>
                  <a:srgbClr val="231F20"/>
                </a:solidFill>
                <a:latin typeface="Codec Pro ExtraBold"/>
              </a:rPr>
              <a:t>     precio DECIMAL(10,2),</a:t>
            </a:r>
          </a:p>
          <a:p>
            <a:pPr algn="l">
              <a:lnSpc>
                <a:spcPts val="2833"/>
              </a:lnSpc>
            </a:pPr>
            <a:r>
              <a:rPr lang="en-US" sz="2052" spc="201">
                <a:solidFill>
                  <a:srgbClr val="231F20"/>
                </a:solidFill>
                <a:latin typeface="Codec Pro ExtraBold"/>
              </a:rPr>
              <a:t>   stock INT,</a:t>
            </a:r>
          </a:p>
          <a:p>
            <a:pPr algn="l">
              <a:lnSpc>
                <a:spcPts val="2833"/>
              </a:lnSpc>
            </a:pPr>
            <a:r>
              <a:rPr lang="en-US" sz="2052" spc="201">
                <a:solidFill>
                  <a:srgbClr val="231F20"/>
                </a:solidFill>
                <a:latin typeface="Codec Pro ExtraBold"/>
              </a:rPr>
              <a:t> estado bit default 1,</a:t>
            </a:r>
          </a:p>
          <a:p>
            <a:pPr algn="l">
              <a:lnSpc>
                <a:spcPts val="2833"/>
              </a:lnSpc>
            </a:pPr>
            <a:r>
              <a:rPr lang="en-US" sz="2052" spc="201">
                <a:solidFill>
                  <a:srgbClr val="231F20"/>
                </a:solidFill>
                <a:latin typeface="Codec Pro ExtraBold"/>
              </a:rPr>
              <a:t>);</a:t>
            </a:r>
          </a:p>
          <a:p>
            <a:pPr algn="l">
              <a:lnSpc>
                <a:spcPts val="2833"/>
              </a:lnSpc>
            </a:pPr>
          </a:p>
          <a:p>
            <a:pPr algn="l">
              <a:lnSpc>
                <a:spcPts val="2833"/>
              </a:lnSpc>
              <a:spcBef>
                <a:spcPct val="0"/>
              </a:spcBef>
            </a:pP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5400000">
            <a:off x="2699386" y="1138324"/>
            <a:ext cx="391877" cy="342893"/>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397D5A"/>
            </a:solidFill>
          </p:spPr>
        </p:sp>
        <p:sp>
          <p:nvSpPr>
            <p:cNvPr name="TextBox 8" id="8"/>
            <p:cNvSpPr txBox="true"/>
            <p:nvPr/>
          </p:nvSpPr>
          <p:spPr>
            <a:xfrm>
              <a:off x="127000" y="31750"/>
              <a:ext cx="558800" cy="349250"/>
            </a:xfrm>
            <a:prstGeom prst="rect">
              <a:avLst/>
            </a:prstGeom>
          </p:spPr>
          <p:txBody>
            <a:bodyPr anchor="ctr" rtlCol="false" tIns="50800" lIns="50800" bIns="50800" rIns="50800"/>
            <a:lstStyle/>
            <a:p>
              <a:pPr algn="ctr">
                <a:lnSpc>
                  <a:spcPts val="1984"/>
                </a:lnSpc>
              </a:pPr>
            </a:p>
          </p:txBody>
        </p:sp>
      </p:grpSp>
      <p:sp>
        <p:nvSpPr>
          <p:cNvPr name="Freeform 9" id="9"/>
          <p:cNvSpPr/>
          <p:nvPr/>
        </p:nvSpPr>
        <p:spPr>
          <a:xfrm flipH="false" flipV="false" rot="0">
            <a:off x="7284764" y="3834043"/>
            <a:ext cx="9364952" cy="5286667"/>
          </a:xfrm>
          <a:custGeom>
            <a:avLst/>
            <a:gdLst/>
            <a:ahLst/>
            <a:cxnLst/>
            <a:rect r="r" b="b" t="t" l="l"/>
            <a:pathLst>
              <a:path h="5286667" w="9364952">
                <a:moveTo>
                  <a:pt x="0" y="0"/>
                </a:moveTo>
                <a:lnTo>
                  <a:pt x="9364952" y="0"/>
                </a:lnTo>
                <a:lnTo>
                  <a:pt x="9364952" y="5286667"/>
                </a:lnTo>
                <a:lnTo>
                  <a:pt x="0" y="5286667"/>
                </a:lnTo>
                <a:lnTo>
                  <a:pt x="0" y="0"/>
                </a:lnTo>
                <a:close/>
              </a:path>
            </a:pathLst>
          </a:custGeom>
          <a:blipFill>
            <a:blip r:embed="rId4"/>
            <a:stretch>
              <a:fillRect l="0" t="0" r="0" b="0"/>
            </a:stretch>
          </a:blipFill>
        </p:spPr>
      </p:sp>
      <p:sp>
        <p:nvSpPr>
          <p:cNvPr name="TextBox 10" id="10"/>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sp>
        <p:nvSpPr>
          <p:cNvPr name="TextBox 11" id="11"/>
          <p:cNvSpPr txBox="true"/>
          <p:nvPr/>
        </p:nvSpPr>
        <p:spPr>
          <a:xfrm rot="0">
            <a:off x="3393353" y="1024239"/>
            <a:ext cx="3891411" cy="550874"/>
          </a:xfrm>
          <a:prstGeom prst="rect">
            <a:avLst/>
          </a:prstGeom>
        </p:spPr>
        <p:txBody>
          <a:bodyPr anchor="t" rtlCol="false" tIns="0" lIns="0" bIns="0" rIns="0">
            <a:spAutoFit/>
          </a:bodyPr>
          <a:lstStyle/>
          <a:p>
            <a:pPr algn="just">
              <a:lnSpc>
                <a:spcPts val="4120"/>
              </a:lnSpc>
            </a:pPr>
            <a:r>
              <a:rPr lang="en-US" sz="2985" spc="292">
                <a:solidFill>
                  <a:srgbClr val="231F20"/>
                </a:solidFill>
                <a:latin typeface="Codec Pro ExtraBold Bold"/>
              </a:rPr>
              <a:t>dim_clientes</a:t>
            </a:r>
          </a:p>
        </p:txBody>
      </p:sp>
      <p:sp>
        <p:nvSpPr>
          <p:cNvPr name="TextBox 12" id="12"/>
          <p:cNvSpPr txBox="true"/>
          <p:nvPr/>
        </p:nvSpPr>
        <p:spPr>
          <a:xfrm rot="0">
            <a:off x="1816234" y="2095436"/>
            <a:ext cx="7045648" cy="5346886"/>
          </a:xfrm>
          <a:prstGeom prst="rect">
            <a:avLst/>
          </a:prstGeom>
        </p:spPr>
        <p:txBody>
          <a:bodyPr anchor="t" rtlCol="false" tIns="0" lIns="0" bIns="0" rIns="0">
            <a:spAutoFit/>
          </a:bodyPr>
          <a:lstStyle/>
          <a:p>
            <a:pPr algn="l">
              <a:lnSpc>
                <a:spcPts val="3247"/>
              </a:lnSpc>
            </a:pPr>
            <a:r>
              <a:rPr lang="en-US" sz="2352" spc="230">
                <a:solidFill>
                  <a:srgbClr val="231F20"/>
                </a:solidFill>
                <a:latin typeface="Codec Pro ExtraBold"/>
              </a:rPr>
              <a:t>-- Creación de la tabla dim_clientes</a:t>
            </a:r>
          </a:p>
          <a:p>
            <a:pPr algn="l">
              <a:lnSpc>
                <a:spcPts val="3247"/>
              </a:lnSpc>
            </a:pPr>
            <a:r>
              <a:rPr lang="en-US" sz="2352" spc="230">
                <a:solidFill>
                  <a:srgbClr val="231F20"/>
                </a:solidFill>
                <a:latin typeface="Codec Pro ExtraBold"/>
              </a:rPr>
              <a:t>create TABLE dim_clientes (</a:t>
            </a:r>
          </a:p>
          <a:p>
            <a:pPr algn="l">
              <a:lnSpc>
                <a:spcPts val="3247"/>
              </a:lnSpc>
            </a:pPr>
            <a:r>
              <a:rPr lang="en-US" sz="2352" spc="230">
                <a:solidFill>
                  <a:srgbClr val="231F20"/>
                </a:solidFill>
                <a:latin typeface="Codec Pro ExtraBold"/>
              </a:rPr>
              <a:t>idcliente INT PRIMARY KEY IDENTITY(1,1),</a:t>
            </a:r>
          </a:p>
          <a:p>
            <a:pPr algn="l">
              <a:lnSpc>
                <a:spcPts val="3247"/>
              </a:lnSpc>
            </a:pPr>
            <a:r>
              <a:rPr lang="en-US" sz="2352" spc="230">
                <a:solidFill>
                  <a:srgbClr val="231F20"/>
                </a:solidFill>
                <a:latin typeface="Codec Pro ExtraBold"/>
              </a:rPr>
              <a:t>nombre VARCHAR(45),</a:t>
            </a:r>
          </a:p>
          <a:p>
            <a:pPr algn="l">
              <a:lnSpc>
                <a:spcPts val="3247"/>
              </a:lnSpc>
            </a:pPr>
            <a:r>
              <a:rPr lang="en-US" sz="2352" spc="230">
                <a:solidFill>
                  <a:srgbClr val="231F20"/>
                </a:solidFill>
                <a:latin typeface="Codec Pro ExtraBold"/>
              </a:rPr>
              <a:t>apellido VARCHAR(45),</a:t>
            </a:r>
          </a:p>
          <a:p>
            <a:pPr algn="l">
              <a:lnSpc>
                <a:spcPts val="3247"/>
              </a:lnSpc>
            </a:pPr>
            <a:r>
              <a:rPr lang="en-US" sz="2352" spc="230">
                <a:solidFill>
                  <a:srgbClr val="231F20"/>
                </a:solidFill>
                <a:latin typeface="Codec Pro ExtraBold"/>
              </a:rPr>
              <a:t>RUC VARCHAR(11),</a:t>
            </a:r>
          </a:p>
          <a:p>
            <a:pPr algn="l">
              <a:lnSpc>
                <a:spcPts val="3247"/>
              </a:lnSpc>
            </a:pPr>
            <a:r>
              <a:rPr lang="en-US" sz="2352" spc="230">
                <a:solidFill>
                  <a:srgbClr val="231F20"/>
                </a:solidFill>
                <a:latin typeface="Codec Pro ExtraBold"/>
              </a:rPr>
              <a:t>direccion VARCHAR(100),</a:t>
            </a:r>
          </a:p>
          <a:p>
            <a:pPr algn="l">
              <a:lnSpc>
                <a:spcPts val="3247"/>
              </a:lnSpc>
            </a:pPr>
            <a:r>
              <a:rPr lang="en-US" sz="2352" spc="230">
                <a:solidFill>
                  <a:srgbClr val="231F20"/>
                </a:solidFill>
                <a:latin typeface="Codec Pro ExtraBold"/>
              </a:rPr>
              <a:t>telefono VARCHAR(9),</a:t>
            </a:r>
          </a:p>
          <a:p>
            <a:pPr algn="l">
              <a:lnSpc>
                <a:spcPts val="3247"/>
              </a:lnSpc>
            </a:pPr>
            <a:r>
              <a:rPr lang="en-US" sz="2352" spc="230">
                <a:solidFill>
                  <a:srgbClr val="231F20"/>
                </a:solidFill>
                <a:latin typeface="Codec Pro ExtraBold"/>
              </a:rPr>
              <a:t>correo VARCHAR(45),</a:t>
            </a:r>
          </a:p>
          <a:p>
            <a:pPr algn="l">
              <a:lnSpc>
                <a:spcPts val="3247"/>
              </a:lnSpc>
            </a:pPr>
            <a:r>
              <a:rPr lang="en-US" sz="2352" spc="230">
                <a:solidFill>
                  <a:srgbClr val="231F20"/>
                </a:solidFill>
                <a:latin typeface="Codec Pro ExtraBold"/>
              </a:rPr>
              <a:t>);</a:t>
            </a:r>
          </a:p>
          <a:p>
            <a:pPr algn="l">
              <a:lnSpc>
                <a:spcPts val="3247"/>
              </a:lnSpc>
            </a:pPr>
          </a:p>
          <a:p>
            <a:pPr algn="l">
              <a:lnSpc>
                <a:spcPts val="3247"/>
              </a:lnSpc>
            </a:pPr>
          </a:p>
          <a:p>
            <a:pPr algn="l">
              <a:lnSpc>
                <a:spcPts val="3247"/>
              </a:lnSpc>
              <a:spcBef>
                <a:spcPct val="0"/>
              </a:spcBef>
            </a:pP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5400000">
            <a:off x="2699386" y="1138324"/>
            <a:ext cx="391877" cy="342893"/>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397D5A"/>
            </a:solidFill>
          </p:spPr>
        </p:sp>
        <p:sp>
          <p:nvSpPr>
            <p:cNvPr name="TextBox 8" id="8"/>
            <p:cNvSpPr txBox="true"/>
            <p:nvPr/>
          </p:nvSpPr>
          <p:spPr>
            <a:xfrm>
              <a:off x="127000" y="31750"/>
              <a:ext cx="558800" cy="349250"/>
            </a:xfrm>
            <a:prstGeom prst="rect">
              <a:avLst/>
            </a:prstGeom>
          </p:spPr>
          <p:txBody>
            <a:bodyPr anchor="ctr" rtlCol="false" tIns="50800" lIns="50800" bIns="50800" rIns="50800"/>
            <a:lstStyle/>
            <a:p>
              <a:pPr algn="ctr">
                <a:lnSpc>
                  <a:spcPts val="1984"/>
                </a:lnSpc>
              </a:pPr>
            </a:p>
          </p:txBody>
        </p:sp>
      </p:grpSp>
      <p:sp>
        <p:nvSpPr>
          <p:cNvPr name="Freeform 9" id="9"/>
          <p:cNvSpPr/>
          <p:nvPr/>
        </p:nvSpPr>
        <p:spPr>
          <a:xfrm flipH="false" flipV="false" rot="0">
            <a:off x="7147024" y="4740583"/>
            <a:ext cx="9890339" cy="3068171"/>
          </a:xfrm>
          <a:custGeom>
            <a:avLst/>
            <a:gdLst/>
            <a:ahLst/>
            <a:cxnLst/>
            <a:rect r="r" b="b" t="t" l="l"/>
            <a:pathLst>
              <a:path h="3068171" w="9890339">
                <a:moveTo>
                  <a:pt x="0" y="0"/>
                </a:moveTo>
                <a:lnTo>
                  <a:pt x="9890339" y="0"/>
                </a:lnTo>
                <a:lnTo>
                  <a:pt x="9890339" y="3068171"/>
                </a:lnTo>
                <a:lnTo>
                  <a:pt x="0" y="3068171"/>
                </a:lnTo>
                <a:lnTo>
                  <a:pt x="0" y="0"/>
                </a:lnTo>
                <a:close/>
              </a:path>
            </a:pathLst>
          </a:custGeom>
          <a:blipFill>
            <a:blip r:embed="rId4"/>
            <a:stretch>
              <a:fillRect l="0" t="0" r="0" b="0"/>
            </a:stretch>
          </a:blipFill>
        </p:spPr>
      </p:sp>
      <p:sp>
        <p:nvSpPr>
          <p:cNvPr name="TextBox 10" id="10"/>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sp>
        <p:nvSpPr>
          <p:cNvPr name="TextBox 11" id="11"/>
          <p:cNvSpPr txBox="true"/>
          <p:nvPr/>
        </p:nvSpPr>
        <p:spPr>
          <a:xfrm rot="0">
            <a:off x="3393353" y="1024239"/>
            <a:ext cx="5265708" cy="550874"/>
          </a:xfrm>
          <a:prstGeom prst="rect">
            <a:avLst/>
          </a:prstGeom>
        </p:spPr>
        <p:txBody>
          <a:bodyPr anchor="t" rtlCol="false" tIns="0" lIns="0" bIns="0" rIns="0">
            <a:spAutoFit/>
          </a:bodyPr>
          <a:lstStyle/>
          <a:p>
            <a:pPr algn="just">
              <a:lnSpc>
                <a:spcPts val="4120"/>
              </a:lnSpc>
            </a:pPr>
            <a:r>
              <a:rPr lang="en-US" sz="2985" spc="292">
                <a:solidFill>
                  <a:srgbClr val="231F20"/>
                </a:solidFill>
                <a:latin typeface="Codec Pro ExtraBold Bold"/>
              </a:rPr>
              <a:t>dim_tipocomprobante</a:t>
            </a:r>
          </a:p>
        </p:txBody>
      </p:sp>
      <p:sp>
        <p:nvSpPr>
          <p:cNvPr name="TextBox 12" id="12"/>
          <p:cNvSpPr txBox="true"/>
          <p:nvPr/>
        </p:nvSpPr>
        <p:spPr>
          <a:xfrm rot="0">
            <a:off x="1816234" y="2095436"/>
            <a:ext cx="7045648" cy="3299011"/>
          </a:xfrm>
          <a:prstGeom prst="rect">
            <a:avLst/>
          </a:prstGeom>
        </p:spPr>
        <p:txBody>
          <a:bodyPr anchor="t" rtlCol="false" tIns="0" lIns="0" bIns="0" rIns="0">
            <a:spAutoFit/>
          </a:bodyPr>
          <a:lstStyle/>
          <a:p>
            <a:pPr algn="l">
              <a:lnSpc>
                <a:spcPts val="3247"/>
              </a:lnSpc>
            </a:pPr>
            <a:r>
              <a:rPr lang="en-US" sz="2352" spc="230">
                <a:solidFill>
                  <a:srgbClr val="231F20"/>
                </a:solidFill>
                <a:latin typeface="Codec Pro ExtraBold"/>
              </a:rPr>
              <a:t>-- Creación de la tabla dim_tipocomprobante</a:t>
            </a:r>
          </a:p>
          <a:p>
            <a:pPr algn="l">
              <a:lnSpc>
                <a:spcPts val="3247"/>
              </a:lnSpc>
            </a:pPr>
            <a:r>
              <a:rPr lang="en-US" sz="2352" spc="230">
                <a:solidFill>
                  <a:srgbClr val="231F20"/>
                </a:solidFill>
                <a:latin typeface="Codec Pro ExtraBold"/>
              </a:rPr>
              <a:t>CREATE TABLE dim_tipocomprobante (</a:t>
            </a:r>
          </a:p>
          <a:p>
            <a:pPr algn="l">
              <a:lnSpc>
                <a:spcPts val="3247"/>
              </a:lnSpc>
            </a:pPr>
            <a:r>
              <a:rPr lang="en-US" sz="2352" spc="230">
                <a:solidFill>
                  <a:srgbClr val="231F20"/>
                </a:solidFill>
                <a:latin typeface="Codec Pro ExtraBold"/>
              </a:rPr>
              <a:t>    idtipocomprobante INT PRIMARY KEY IDENTITY(1,1),</a:t>
            </a:r>
          </a:p>
          <a:p>
            <a:pPr algn="l">
              <a:lnSpc>
                <a:spcPts val="3247"/>
              </a:lnSpc>
            </a:pPr>
            <a:r>
              <a:rPr lang="en-US" sz="2352" spc="230">
                <a:solidFill>
                  <a:srgbClr val="231F20"/>
                </a:solidFill>
                <a:latin typeface="Codec Pro ExtraBold"/>
              </a:rPr>
              <a:t>    nombretipo VARCHAR(45)</a:t>
            </a:r>
          </a:p>
          <a:p>
            <a:pPr algn="l">
              <a:lnSpc>
                <a:spcPts val="3247"/>
              </a:lnSpc>
            </a:pPr>
            <a:r>
              <a:rPr lang="en-US" sz="2352" spc="230">
                <a:solidFill>
                  <a:srgbClr val="231F20"/>
                </a:solidFill>
                <a:latin typeface="Codec Pro ExtraBold"/>
              </a:rPr>
              <a:t>);</a:t>
            </a:r>
          </a:p>
          <a:p>
            <a:pPr algn="l">
              <a:lnSpc>
                <a:spcPts val="3247"/>
              </a:lnSpc>
              <a:spcBef>
                <a:spcPct val="0"/>
              </a:spcBef>
            </a:pP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5400000">
            <a:off x="2699386" y="1138324"/>
            <a:ext cx="391877" cy="342893"/>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397D5A"/>
            </a:solidFill>
          </p:spPr>
        </p:sp>
        <p:sp>
          <p:nvSpPr>
            <p:cNvPr name="TextBox 8" id="8"/>
            <p:cNvSpPr txBox="true"/>
            <p:nvPr/>
          </p:nvSpPr>
          <p:spPr>
            <a:xfrm>
              <a:off x="127000" y="31750"/>
              <a:ext cx="558800" cy="349250"/>
            </a:xfrm>
            <a:prstGeom prst="rect">
              <a:avLst/>
            </a:prstGeom>
          </p:spPr>
          <p:txBody>
            <a:bodyPr anchor="ctr" rtlCol="false" tIns="50800" lIns="50800" bIns="50800" rIns="50800"/>
            <a:lstStyle/>
            <a:p>
              <a:pPr algn="ctr">
                <a:lnSpc>
                  <a:spcPts val="1984"/>
                </a:lnSpc>
              </a:pPr>
            </a:p>
          </p:txBody>
        </p:sp>
      </p:grpSp>
      <p:sp>
        <p:nvSpPr>
          <p:cNvPr name="Freeform 9" id="9"/>
          <p:cNvSpPr/>
          <p:nvPr/>
        </p:nvSpPr>
        <p:spPr>
          <a:xfrm flipH="false" flipV="false" rot="0">
            <a:off x="5883840" y="4019319"/>
            <a:ext cx="10481528" cy="4916115"/>
          </a:xfrm>
          <a:custGeom>
            <a:avLst/>
            <a:gdLst/>
            <a:ahLst/>
            <a:cxnLst/>
            <a:rect r="r" b="b" t="t" l="l"/>
            <a:pathLst>
              <a:path h="4916115" w="10481528">
                <a:moveTo>
                  <a:pt x="0" y="0"/>
                </a:moveTo>
                <a:lnTo>
                  <a:pt x="10481528" y="0"/>
                </a:lnTo>
                <a:lnTo>
                  <a:pt x="10481528" y="4916115"/>
                </a:lnTo>
                <a:lnTo>
                  <a:pt x="0" y="4916115"/>
                </a:lnTo>
                <a:lnTo>
                  <a:pt x="0" y="0"/>
                </a:lnTo>
                <a:close/>
              </a:path>
            </a:pathLst>
          </a:custGeom>
          <a:blipFill>
            <a:blip r:embed="rId4"/>
            <a:stretch>
              <a:fillRect l="0" t="0" r="0" b="0"/>
            </a:stretch>
          </a:blipFill>
        </p:spPr>
      </p:sp>
      <p:sp>
        <p:nvSpPr>
          <p:cNvPr name="TextBox 10" id="10"/>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sp>
        <p:nvSpPr>
          <p:cNvPr name="TextBox 11" id="11"/>
          <p:cNvSpPr txBox="true"/>
          <p:nvPr/>
        </p:nvSpPr>
        <p:spPr>
          <a:xfrm rot="0">
            <a:off x="3393353" y="1024239"/>
            <a:ext cx="5265708" cy="550874"/>
          </a:xfrm>
          <a:prstGeom prst="rect">
            <a:avLst/>
          </a:prstGeom>
        </p:spPr>
        <p:txBody>
          <a:bodyPr anchor="t" rtlCol="false" tIns="0" lIns="0" bIns="0" rIns="0">
            <a:spAutoFit/>
          </a:bodyPr>
          <a:lstStyle/>
          <a:p>
            <a:pPr algn="just">
              <a:lnSpc>
                <a:spcPts val="4120"/>
              </a:lnSpc>
            </a:pPr>
            <a:r>
              <a:rPr lang="en-US" sz="2985" spc="292">
                <a:solidFill>
                  <a:srgbClr val="231F20"/>
                </a:solidFill>
                <a:latin typeface="Codec Pro ExtraBold Bold"/>
              </a:rPr>
              <a:t>dim_tiempo</a:t>
            </a:r>
          </a:p>
        </p:txBody>
      </p:sp>
      <p:sp>
        <p:nvSpPr>
          <p:cNvPr name="TextBox 12" id="12"/>
          <p:cNvSpPr txBox="true"/>
          <p:nvPr/>
        </p:nvSpPr>
        <p:spPr>
          <a:xfrm rot="0">
            <a:off x="1816234" y="2095436"/>
            <a:ext cx="7045648" cy="4118161"/>
          </a:xfrm>
          <a:prstGeom prst="rect">
            <a:avLst/>
          </a:prstGeom>
        </p:spPr>
        <p:txBody>
          <a:bodyPr anchor="t" rtlCol="false" tIns="0" lIns="0" bIns="0" rIns="0">
            <a:spAutoFit/>
          </a:bodyPr>
          <a:lstStyle/>
          <a:p>
            <a:pPr algn="l">
              <a:lnSpc>
                <a:spcPts val="3247"/>
              </a:lnSpc>
            </a:pPr>
            <a:r>
              <a:rPr lang="en-US" sz="2352" spc="230">
                <a:solidFill>
                  <a:srgbClr val="231F20"/>
                </a:solidFill>
                <a:latin typeface="Codec Pro ExtraBold"/>
              </a:rPr>
              <a:t>-- Creación de la tabla dim_tiempo</a:t>
            </a:r>
          </a:p>
          <a:p>
            <a:pPr algn="l">
              <a:lnSpc>
                <a:spcPts val="3247"/>
              </a:lnSpc>
            </a:pPr>
            <a:r>
              <a:rPr lang="en-US" sz="2352" spc="230">
                <a:solidFill>
                  <a:srgbClr val="231F20"/>
                </a:solidFill>
                <a:latin typeface="Codec Pro ExtraBold"/>
              </a:rPr>
              <a:t>create TABLE dim_tiempo (</a:t>
            </a:r>
          </a:p>
          <a:p>
            <a:pPr algn="l">
              <a:lnSpc>
                <a:spcPts val="3247"/>
              </a:lnSpc>
            </a:pPr>
            <a:r>
              <a:rPr lang="en-US" sz="2352" spc="230">
                <a:solidFill>
                  <a:srgbClr val="231F20"/>
                </a:solidFill>
                <a:latin typeface="Codec Pro ExtraBold"/>
              </a:rPr>
              <a:t>idtiempo INT PRIMARY KEY IDENTITY(1,1),</a:t>
            </a:r>
          </a:p>
          <a:p>
            <a:pPr algn="l">
              <a:lnSpc>
                <a:spcPts val="3247"/>
              </a:lnSpc>
            </a:pPr>
            <a:r>
              <a:rPr lang="en-US" sz="2352" spc="230">
                <a:solidFill>
                  <a:srgbClr val="231F20"/>
                </a:solidFill>
                <a:latin typeface="Codec Pro ExtraBold"/>
              </a:rPr>
              <a:t>fecha date,</a:t>
            </a:r>
          </a:p>
          <a:p>
            <a:pPr algn="l">
              <a:lnSpc>
                <a:spcPts val="3247"/>
              </a:lnSpc>
            </a:pPr>
            <a:r>
              <a:rPr lang="en-US" sz="2352" spc="230">
                <a:solidFill>
                  <a:srgbClr val="231F20"/>
                </a:solidFill>
                <a:latin typeface="Codec Pro ExtraBold"/>
              </a:rPr>
              <a:t>año int,</a:t>
            </a:r>
          </a:p>
          <a:p>
            <a:pPr algn="l">
              <a:lnSpc>
                <a:spcPts val="3247"/>
              </a:lnSpc>
            </a:pPr>
            <a:r>
              <a:rPr lang="en-US" sz="2352" spc="230">
                <a:solidFill>
                  <a:srgbClr val="231F20"/>
                </a:solidFill>
                <a:latin typeface="Codec Pro ExtraBold"/>
              </a:rPr>
              <a:t>mes varchar(45),</a:t>
            </a:r>
          </a:p>
          <a:p>
            <a:pPr algn="l">
              <a:lnSpc>
                <a:spcPts val="3247"/>
              </a:lnSpc>
            </a:pPr>
            <a:r>
              <a:rPr lang="en-US" sz="2352" spc="230">
                <a:solidFill>
                  <a:srgbClr val="231F20"/>
                </a:solidFill>
                <a:latin typeface="Codec Pro ExtraBold"/>
              </a:rPr>
              <a:t>dia int,</a:t>
            </a:r>
          </a:p>
          <a:p>
            <a:pPr algn="l">
              <a:lnSpc>
                <a:spcPts val="3247"/>
              </a:lnSpc>
            </a:pPr>
            <a:r>
              <a:rPr lang="en-US" sz="2352" spc="230">
                <a:solidFill>
                  <a:srgbClr val="231F20"/>
                </a:solidFill>
                <a:latin typeface="Codec Pro ExtraBold"/>
              </a:rPr>
              <a:t>);</a:t>
            </a:r>
          </a:p>
          <a:p>
            <a:pPr algn="l">
              <a:lnSpc>
                <a:spcPts val="3247"/>
              </a:lnSpc>
            </a:pPr>
          </a:p>
          <a:p>
            <a:pPr algn="l">
              <a:lnSpc>
                <a:spcPts val="3247"/>
              </a:lnSpc>
              <a:spcBef>
                <a:spcPct val="0"/>
              </a:spcBef>
            </a:pP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5400000">
            <a:off x="2699386" y="1138324"/>
            <a:ext cx="391877" cy="342893"/>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397D5A"/>
            </a:solidFill>
          </p:spPr>
        </p:sp>
        <p:sp>
          <p:nvSpPr>
            <p:cNvPr name="TextBox 8" id="8"/>
            <p:cNvSpPr txBox="true"/>
            <p:nvPr/>
          </p:nvSpPr>
          <p:spPr>
            <a:xfrm>
              <a:off x="127000" y="31750"/>
              <a:ext cx="558800" cy="349250"/>
            </a:xfrm>
            <a:prstGeom prst="rect">
              <a:avLst/>
            </a:prstGeom>
          </p:spPr>
          <p:txBody>
            <a:bodyPr anchor="ctr" rtlCol="false" tIns="50800" lIns="50800" bIns="50800" rIns="50800"/>
            <a:lstStyle/>
            <a:p>
              <a:pPr algn="ctr">
                <a:lnSpc>
                  <a:spcPts val="1984"/>
                </a:lnSpc>
              </a:pPr>
            </a:p>
          </p:txBody>
        </p:sp>
      </p:grpSp>
      <p:sp>
        <p:nvSpPr>
          <p:cNvPr name="TextBox 9" id="9"/>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sp>
        <p:nvSpPr>
          <p:cNvPr name="TextBox 10" id="10"/>
          <p:cNvSpPr txBox="true"/>
          <p:nvPr/>
        </p:nvSpPr>
        <p:spPr>
          <a:xfrm rot="0">
            <a:off x="3393353" y="1024239"/>
            <a:ext cx="5265708" cy="550874"/>
          </a:xfrm>
          <a:prstGeom prst="rect">
            <a:avLst/>
          </a:prstGeom>
        </p:spPr>
        <p:txBody>
          <a:bodyPr anchor="t" rtlCol="false" tIns="0" lIns="0" bIns="0" rIns="0">
            <a:spAutoFit/>
          </a:bodyPr>
          <a:lstStyle/>
          <a:p>
            <a:pPr algn="just">
              <a:lnSpc>
                <a:spcPts val="4120"/>
              </a:lnSpc>
            </a:pPr>
            <a:r>
              <a:rPr lang="en-US" sz="2985" spc="292">
                <a:solidFill>
                  <a:srgbClr val="231F20"/>
                </a:solidFill>
                <a:latin typeface="Codec Pro ExtraBold Bold"/>
              </a:rPr>
              <a:t>hecho_ventas</a:t>
            </a:r>
          </a:p>
        </p:txBody>
      </p:sp>
      <p:sp>
        <p:nvSpPr>
          <p:cNvPr name="TextBox 11" id="11"/>
          <p:cNvSpPr txBox="true"/>
          <p:nvPr/>
        </p:nvSpPr>
        <p:spPr>
          <a:xfrm rot="0">
            <a:off x="1897075" y="2196487"/>
            <a:ext cx="7045648" cy="6725344"/>
          </a:xfrm>
          <a:prstGeom prst="rect">
            <a:avLst/>
          </a:prstGeom>
        </p:spPr>
        <p:txBody>
          <a:bodyPr anchor="t" rtlCol="false" tIns="0" lIns="0" bIns="0" rIns="0">
            <a:spAutoFit/>
          </a:bodyPr>
          <a:lstStyle/>
          <a:p>
            <a:pPr algn="l">
              <a:lnSpc>
                <a:spcPts val="2833"/>
              </a:lnSpc>
            </a:pPr>
            <a:r>
              <a:rPr lang="en-US" sz="2052" spc="201">
                <a:solidFill>
                  <a:srgbClr val="231F20"/>
                </a:solidFill>
                <a:latin typeface="Codec Pro ExtraBold"/>
              </a:rPr>
              <a:t>-- Creación de la tabla hecho_ventas</a:t>
            </a:r>
          </a:p>
          <a:p>
            <a:pPr algn="l">
              <a:lnSpc>
                <a:spcPts val="2833"/>
              </a:lnSpc>
            </a:pPr>
            <a:r>
              <a:rPr lang="en-US" sz="2052" spc="201">
                <a:solidFill>
                  <a:srgbClr val="231F20"/>
                </a:solidFill>
                <a:latin typeface="Codec Pro ExtraBold"/>
              </a:rPr>
              <a:t>create TABLE hecho_ventas (</a:t>
            </a:r>
          </a:p>
          <a:p>
            <a:pPr algn="l">
              <a:lnSpc>
                <a:spcPts val="2833"/>
              </a:lnSpc>
            </a:pPr>
            <a:r>
              <a:rPr lang="en-US" sz="2052" spc="201">
                <a:solidFill>
                  <a:srgbClr val="231F20"/>
                </a:solidFill>
                <a:latin typeface="Codec Pro ExtraBold"/>
              </a:rPr>
              <a:t>idventas INT PRIMARY KEY IDENTITY(1,1),</a:t>
            </a:r>
          </a:p>
          <a:p>
            <a:pPr algn="l">
              <a:lnSpc>
                <a:spcPts val="2833"/>
              </a:lnSpc>
            </a:pPr>
            <a:r>
              <a:rPr lang="en-US" sz="2052" spc="201">
                <a:solidFill>
                  <a:srgbClr val="231F20"/>
                </a:solidFill>
                <a:latin typeface="Codec Pro ExtraBold"/>
              </a:rPr>
              <a:t>serie varchar (45) NOT NULL,</a:t>
            </a:r>
          </a:p>
          <a:p>
            <a:pPr algn="l">
              <a:lnSpc>
                <a:spcPts val="2833"/>
              </a:lnSpc>
            </a:pPr>
            <a:r>
              <a:rPr lang="en-US" sz="2052" spc="201">
                <a:solidFill>
                  <a:srgbClr val="231F20"/>
                </a:solidFill>
                <a:latin typeface="Codec Pro ExtraBold"/>
              </a:rPr>
              <a:t>numero varchar (45) NOT NULL,</a:t>
            </a:r>
          </a:p>
          <a:p>
            <a:pPr algn="l">
              <a:lnSpc>
                <a:spcPts val="2833"/>
              </a:lnSpc>
            </a:pPr>
            <a:r>
              <a:rPr lang="en-US" sz="2052" spc="201">
                <a:solidFill>
                  <a:srgbClr val="231F20"/>
                </a:solidFill>
                <a:latin typeface="Codec Pro ExtraBold"/>
              </a:rPr>
              <a:t>fechaemitida DATE NOT NULL,</a:t>
            </a:r>
          </a:p>
          <a:p>
            <a:pPr algn="l">
              <a:lnSpc>
                <a:spcPts val="2833"/>
              </a:lnSpc>
            </a:pPr>
            <a:r>
              <a:rPr lang="en-US" sz="2052" spc="201">
                <a:solidFill>
                  <a:srgbClr val="231F20"/>
                </a:solidFill>
                <a:latin typeface="Codec Pro ExtraBold"/>
              </a:rPr>
              <a:t>horaemitida time NOT NULL,</a:t>
            </a:r>
          </a:p>
          <a:p>
            <a:pPr algn="l">
              <a:lnSpc>
                <a:spcPts val="2833"/>
              </a:lnSpc>
            </a:pPr>
            <a:r>
              <a:rPr lang="en-US" sz="2052" spc="201">
                <a:solidFill>
                  <a:srgbClr val="231F20"/>
                </a:solidFill>
                <a:latin typeface="Codec Pro ExtraBold"/>
              </a:rPr>
              <a:t>cantidad varchar NOT NULL,</a:t>
            </a:r>
          </a:p>
          <a:p>
            <a:pPr algn="l">
              <a:lnSpc>
                <a:spcPts val="2833"/>
              </a:lnSpc>
            </a:pPr>
            <a:r>
              <a:rPr lang="en-US" sz="2052" spc="201">
                <a:solidFill>
                  <a:srgbClr val="231F20"/>
                </a:solidFill>
                <a:latin typeface="Codec Pro ExtraBold"/>
              </a:rPr>
              <a:t>IGV DECIMAL(10,2),</a:t>
            </a:r>
          </a:p>
          <a:p>
            <a:pPr algn="l">
              <a:lnSpc>
                <a:spcPts val="2833"/>
              </a:lnSpc>
            </a:pPr>
            <a:r>
              <a:rPr lang="en-US" sz="2052" spc="201">
                <a:solidFill>
                  <a:srgbClr val="231F20"/>
                </a:solidFill>
                <a:latin typeface="Codec Pro ExtraBold"/>
              </a:rPr>
              <a:t>subtotal DECIMAL(10,2),</a:t>
            </a:r>
          </a:p>
          <a:p>
            <a:pPr algn="l">
              <a:lnSpc>
                <a:spcPts val="2833"/>
              </a:lnSpc>
            </a:pPr>
            <a:r>
              <a:rPr lang="en-US" sz="2052" spc="201">
                <a:solidFill>
                  <a:srgbClr val="231F20"/>
                </a:solidFill>
                <a:latin typeface="Codec Pro ExtraBold"/>
              </a:rPr>
              <a:t>total DECIMAL(10,2),</a:t>
            </a:r>
          </a:p>
          <a:p>
            <a:pPr algn="l">
              <a:lnSpc>
                <a:spcPts val="2833"/>
              </a:lnSpc>
            </a:pPr>
            <a:r>
              <a:rPr lang="en-US" sz="2052" spc="201">
                <a:solidFill>
                  <a:srgbClr val="231F20"/>
                </a:solidFill>
                <a:latin typeface="Codec Pro ExtraBold"/>
              </a:rPr>
              <a:t>estado bit default 1,</a:t>
            </a:r>
          </a:p>
          <a:p>
            <a:pPr algn="l">
              <a:lnSpc>
                <a:spcPts val="2833"/>
              </a:lnSpc>
            </a:pPr>
            <a:r>
              <a:rPr lang="en-US" sz="2052" spc="201">
                <a:solidFill>
                  <a:srgbClr val="231F20"/>
                </a:solidFill>
                <a:latin typeface="Codec Pro ExtraBold"/>
              </a:rPr>
              <a:t>idcliente INT NOT NULL,</a:t>
            </a:r>
          </a:p>
          <a:p>
            <a:pPr algn="l">
              <a:lnSpc>
                <a:spcPts val="2833"/>
              </a:lnSpc>
            </a:pPr>
            <a:r>
              <a:rPr lang="en-US" sz="2052" spc="201">
                <a:solidFill>
                  <a:srgbClr val="231F20"/>
                </a:solidFill>
                <a:latin typeface="Codec Pro ExtraBold"/>
              </a:rPr>
              <a:t>idempleados INT NOT NULL,</a:t>
            </a:r>
          </a:p>
          <a:p>
            <a:pPr algn="l">
              <a:lnSpc>
                <a:spcPts val="2833"/>
              </a:lnSpc>
            </a:pPr>
            <a:r>
              <a:rPr lang="en-US" sz="2052" spc="201">
                <a:solidFill>
                  <a:srgbClr val="231F20"/>
                </a:solidFill>
                <a:latin typeface="Codec Pro ExtraBold"/>
              </a:rPr>
              <a:t>idtiempo INT NOT NULL,</a:t>
            </a:r>
          </a:p>
          <a:p>
            <a:pPr algn="l">
              <a:lnSpc>
                <a:spcPts val="2833"/>
              </a:lnSpc>
            </a:pPr>
            <a:r>
              <a:rPr lang="en-US" sz="2052" spc="201">
                <a:solidFill>
                  <a:srgbClr val="231F20"/>
                </a:solidFill>
                <a:latin typeface="Codec Pro ExtraBold"/>
              </a:rPr>
              <a:t>idproducto int NOT NULL,</a:t>
            </a:r>
          </a:p>
          <a:p>
            <a:pPr algn="l">
              <a:lnSpc>
                <a:spcPts val="2833"/>
              </a:lnSpc>
            </a:pPr>
            <a:r>
              <a:rPr lang="en-US" sz="2052" spc="201">
                <a:solidFill>
                  <a:srgbClr val="231F20"/>
                </a:solidFill>
                <a:latin typeface="Codec Pro ExtraBold"/>
              </a:rPr>
              <a:t>idtipocomprobante INT NOT NULL,</a:t>
            </a:r>
          </a:p>
          <a:p>
            <a:pPr algn="l">
              <a:lnSpc>
                <a:spcPts val="2833"/>
              </a:lnSpc>
            </a:pPr>
          </a:p>
          <a:p>
            <a:pPr algn="l">
              <a:lnSpc>
                <a:spcPts val="2833"/>
              </a:lnSpc>
              <a:spcBef>
                <a:spcPct val="0"/>
              </a:spcBef>
            </a:pPr>
          </a:p>
        </p:txBody>
      </p:sp>
      <p:sp>
        <p:nvSpPr>
          <p:cNvPr name="TextBox 12" id="12"/>
          <p:cNvSpPr txBox="true"/>
          <p:nvPr/>
        </p:nvSpPr>
        <p:spPr>
          <a:xfrm rot="0">
            <a:off x="8243667" y="4295081"/>
            <a:ext cx="10521811" cy="4963219"/>
          </a:xfrm>
          <a:prstGeom prst="rect">
            <a:avLst/>
          </a:prstGeom>
        </p:spPr>
        <p:txBody>
          <a:bodyPr anchor="t" rtlCol="false" tIns="0" lIns="0" bIns="0" rIns="0">
            <a:spAutoFit/>
          </a:bodyPr>
          <a:lstStyle/>
          <a:p>
            <a:pPr algn="l">
              <a:lnSpc>
                <a:spcPts val="2833"/>
              </a:lnSpc>
            </a:pPr>
            <a:r>
              <a:rPr lang="en-US" sz="2052" spc="201">
                <a:solidFill>
                  <a:srgbClr val="231F20"/>
                </a:solidFill>
                <a:latin typeface="Codec Pro ExtraBold"/>
              </a:rPr>
              <a:t>CONSTRAINT fk_ventas_idclientes FOREIGN KEY (idcliente) REFERENCES dim_clientes (idcliente),</a:t>
            </a:r>
          </a:p>
          <a:p>
            <a:pPr algn="l">
              <a:lnSpc>
                <a:spcPts val="2833"/>
              </a:lnSpc>
            </a:pPr>
            <a:r>
              <a:rPr lang="en-US" sz="2052" spc="201">
                <a:solidFill>
                  <a:srgbClr val="231F20"/>
                </a:solidFill>
                <a:latin typeface="Codec Pro ExtraBold"/>
              </a:rPr>
              <a:t>CONSTRAINT fk_ventas_idempleados FOREIGN KEY (idempleados) REFERENCES dim_empleados (idempleados),</a:t>
            </a:r>
          </a:p>
          <a:p>
            <a:pPr algn="l">
              <a:lnSpc>
                <a:spcPts val="2833"/>
              </a:lnSpc>
            </a:pPr>
            <a:r>
              <a:rPr lang="en-US" sz="2052" spc="201">
                <a:solidFill>
                  <a:srgbClr val="231F20"/>
                </a:solidFill>
                <a:latin typeface="Codec Pro ExtraBold"/>
              </a:rPr>
              <a:t>CONSTRAINT fk_ventas_idtipocomprobante FOREIGN KEY (idtipocomprobante) REFERENCES dim_tipocomprobante(idtipocomprobante),</a:t>
            </a:r>
          </a:p>
          <a:p>
            <a:pPr algn="l">
              <a:lnSpc>
                <a:spcPts val="2833"/>
              </a:lnSpc>
            </a:pPr>
            <a:r>
              <a:rPr lang="en-US" sz="2052" spc="201">
                <a:solidFill>
                  <a:srgbClr val="231F20"/>
                </a:solidFill>
                <a:latin typeface="Codec Pro ExtraBold"/>
              </a:rPr>
              <a:t>CONSTRAINT fk_ventas_idproducto FOREIGN KEY (idproducto) REFERENCES dim_productos(idproducto),</a:t>
            </a:r>
          </a:p>
          <a:p>
            <a:pPr algn="l">
              <a:lnSpc>
                <a:spcPts val="2833"/>
              </a:lnSpc>
            </a:pPr>
            <a:r>
              <a:rPr lang="en-US" sz="2052" spc="201">
                <a:solidFill>
                  <a:srgbClr val="231F20"/>
                </a:solidFill>
                <a:latin typeface="Codec Pro ExtraBold"/>
              </a:rPr>
              <a:t>CONSTRAINT fk_ventas_idtiempo FOREIGN KEY (idtiempo) REFERENCES dim_tiempo(idtiempo)</a:t>
            </a:r>
          </a:p>
          <a:p>
            <a:pPr algn="l">
              <a:lnSpc>
                <a:spcPts val="2833"/>
              </a:lnSpc>
            </a:pPr>
            <a:r>
              <a:rPr lang="en-US" sz="2052" spc="201">
                <a:solidFill>
                  <a:srgbClr val="231F20"/>
                </a:solidFill>
                <a:latin typeface="Codec Pro ExtraBold"/>
              </a:rPr>
              <a:t>);</a:t>
            </a:r>
          </a:p>
          <a:p>
            <a:pPr algn="l">
              <a:lnSpc>
                <a:spcPts val="2833"/>
              </a:lnSpc>
            </a:pPr>
            <a:r>
              <a:rPr lang="en-US" sz="2052" spc="201">
                <a:solidFill>
                  <a:srgbClr val="231F20"/>
                </a:solidFill>
                <a:latin typeface="Codec Pro ExtraBold"/>
              </a:rPr>
              <a:t>go</a:t>
            </a:r>
          </a:p>
          <a:p>
            <a:pPr algn="l">
              <a:lnSpc>
                <a:spcPts val="2833"/>
              </a:lnSpc>
              <a:spcBef>
                <a:spcPct val="0"/>
              </a:spcBef>
            </a:pP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5400000">
            <a:off x="2699386" y="1138324"/>
            <a:ext cx="391877" cy="342893"/>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397D5A"/>
            </a:solidFill>
          </p:spPr>
        </p:sp>
        <p:sp>
          <p:nvSpPr>
            <p:cNvPr name="TextBox 8" id="8"/>
            <p:cNvSpPr txBox="true"/>
            <p:nvPr/>
          </p:nvSpPr>
          <p:spPr>
            <a:xfrm>
              <a:off x="127000" y="31750"/>
              <a:ext cx="558800" cy="349250"/>
            </a:xfrm>
            <a:prstGeom prst="rect">
              <a:avLst/>
            </a:prstGeom>
          </p:spPr>
          <p:txBody>
            <a:bodyPr anchor="ctr" rtlCol="false" tIns="50800" lIns="50800" bIns="50800" rIns="50800"/>
            <a:lstStyle/>
            <a:p>
              <a:pPr algn="ctr">
                <a:lnSpc>
                  <a:spcPts val="1984"/>
                </a:lnSpc>
              </a:pPr>
            </a:p>
          </p:txBody>
        </p:sp>
      </p:grpSp>
      <p:sp>
        <p:nvSpPr>
          <p:cNvPr name="Freeform 9" id="9"/>
          <p:cNvSpPr/>
          <p:nvPr/>
        </p:nvSpPr>
        <p:spPr>
          <a:xfrm flipH="false" flipV="false" rot="0">
            <a:off x="4901056" y="1839217"/>
            <a:ext cx="7822728" cy="7742768"/>
          </a:xfrm>
          <a:custGeom>
            <a:avLst/>
            <a:gdLst/>
            <a:ahLst/>
            <a:cxnLst/>
            <a:rect r="r" b="b" t="t" l="l"/>
            <a:pathLst>
              <a:path h="7742768" w="7822728">
                <a:moveTo>
                  <a:pt x="0" y="0"/>
                </a:moveTo>
                <a:lnTo>
                  <a:pt x="7822728" y="0"/>
                </a:lnTo>
                <a:lnTo>
                  <a:pt x="7822728" y="7742768"/>
                </a:lnTo>
                <a:lnTo>
                  <a:pt x="0" y="7742768"/>
                </a:lnTo>
                <a:lnTo>
                  <a:pt x="0" y="0"/>
                </a:lnTo>
                <a:close/>
              </a:path>
            </a:pathLst>
          </a:custGeom>
          <a:blipFill>
            <a:blip r:embed="rId4"/>
            <a:stretch>
              <a:fillRect l="0" t="0" r="0" b="0"/>
            </a:stretch>
          </a:blipFill>
        </p:spPr>
      </p:sp>
      <p:sp>
        <p:nvSpPr>
          <p:cNvPr name="TextBox 10" id="10"/>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sp>
        <p:nvSpPr>
          <p:cNvPr name="TextBox 11" id="11"/>
          <p:cNvSpPr txBox="true"/>
          <p:nvPr/>
        </p:nvSpPr>
        <p:spPr>
          <a:xfrm rot="0">
            <a:off x="3393353" y="1024239"/>
            <a:ext cx="5265708" cy="550874"/>
          </a:xfrm>
          <a:prstGeom prst="rect">
            <a:avLst/>
          </a:prstGeom>
        </p:spPr>
        <p:txBody>
          <a:bodyPr anchor="t" rtlCol="false" tIns="0" lIns="0" bIns="0" rIns="0">
            <a:spAutoFit/>
          </a:bodyPr>
          <a:lstStyle/>
          <a:p>
            <a:pPr algn="just">
              <a:lnSpc>
                <a:spcPts val="4120"/>
              </a:lnSpc>
            </a:pPr>
            <a:r>
              <a:rPr lang="en-US" sz="2985" spc="292">
                <a:solidFill>
                  <a:srgbClr val="231F20"/>
                </a:solidFill>
                <a:latin typeface="Codec Pro ExtraBold Bold"/>
              </a:rPr>
              <a:t>hecho_ventas</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1543050" y="-558218"/>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505577" y="2144291"/>
            <a:ext cx="5408984" cy="7114009"/>
            <a:chOff x="0" y="0"/>
            <a:chExt cx="1424588" cy="1873648"/>
          </a:xfrm>
        </p:grpSpPr>
        <p:sp>
          <p:nvSpPr>
            <p:cNvPr name="Freeform 6" id="6"/>
            <p:cNvSpPr/>
            <p:nvPr/>
          </p:nvSpPr>
          <p:spPr>
            <a:xfrm flipH="false" flipV="false" rot="0">
              <a:off x="0" y="0"/>
              <a:ext cx="1424588" cy="1873648"/>
            </a:xfrm>
            <a:custGeom>
              <a:avLst/>
              <a:gdLst/>
              <a:ahLst/>
              <a:cxnLst/>
              <a:rect r="r" b="b" t="t" l="l"/>
              <a:pathLst>
                <a:path h="1873648" w="1424588">
                  <a:moveTo>
                    <a:pt x="0" y="0"/>
                  </a:moveTo>
                  <a:lnTo>
                    <a:pt x="1424588" y="0"/>
                  </a:lnTo>
                  <a:lnTo>
                    <a:pt x="1424588" y="1873648"/>
                  </a:lnTo>
                  <a:lnTo>
                    <a:pt x="0" y="1873648"/>
                  </a:lnTo>
                  <a:close/>
                </a:path>
              </a:pathLst>
            </a:custGeom>
            <a:solidFill>
              <a:srgbClr val="1C5739"/>
            </a:solidFill>
          </p:spPr>
        </p:sp>
        <p:sp>
          <p:nvSpPr>
            <p:cNvPr name="TextBox 7" id="7"/>
            <p:cNvSpPr txBox="true"/>
            <p:nvPr/>
          </p:nvSpPr>
          <p:spPr>
            <a:xfrm>
              <a:off x="0" y="-19050"/>
              <a:ext cx="1424588" cy="1892698"/>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5698915" y="8697813"/>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0555256" y="3980266"/>
            <a:ext cx="6030958" cy="3442059"/>
          </a:xfrm>
          <a:custGeom>
            <a:avLst/>
            <a:gdLst/>
            <a:ahLst/>
            <a:cxnLst/>
            <a:rect r="r" b="b" t="t" l="l"/>
            <a:pathLst>
              <a:path h="3442059" w="6030958">
                <a:moveTo>
                  <a:pt x="0" y="0"/>
                </a:moveTo>
                <a:lnTo>
                  <a:pt x="6030958" y="0"/>
                </a:lnTo>
                <a:lnTo>
                  <a:pt x="6030958" y="3442059"/>
                </a:lnTo>
                <a:lnTo>
                  <a:pt x="0" y="3442059"/>
                </a:lnTo>
                <a:lnTo>
                  <a:pt x="0" y="0"/>
                </a:lnTo>
                <a:close/>
              </a:path>
            </a:pathLst>
          </a:custGeom>
          <a:blipFill>
            <a:blip r:embed="rId4"/>
            <a:stretch>
              <a:fillRect l="0" t="0" r="0" b="0"/>
            </a:stretch>
          </a:blipFill>
        </p:spPr>
      </p:sp>
      <p:sp>
        <p:nvSpPr>
          <p:cNvPr name="TextBox 10" id="10"/>
          <p:cNvSpPr txBox="true"/>
          <p:nvPr/>
        </p:nvSpPr>
        <p:spPr>
          <a:xfrm rot="0">
            <a:off x="2044580" y="641764"/>
            <a:ext cx="13314810" cy="1502527"/>
          </a:xfrm>
          <a:prstGeom prst="rect">
            <a:avLst/>
          </a:prstGeom>
        </p:spPr>
        <p:txBody>
          <a:bodyPr anchor="t" rtlCol="false" tIns="0" lIns="0" bIns="0" rIns="0">
            <a:spAutoFit/>
          </a:bodyPr>
          <a:lstStyle/>
          <a:p>
            <a:pPr algn="l">
              <a:lnSpc>
                <a:spcPts val="5826"/>
              </a:lnSpc>
            </a:pPr>
            <a:r>
              <a:rPr lang="en-US" sz="4222" spc="413">
                <a:solidFill>
                  <a:srgbClr val="231F20"/>
                </a:solidFill>
                <a:latin typeface="Codec Pro ExtraBold"/>
              </a:rPr>
              <a:t>1.6. FASE VI: PROCESO DE EXTRACCIÓN, TRANSFORMACIÓN Y CARGA DE DATOS.</a:t>
            </a:r>
          </a:p>
        </p:txBody>
      </p:sp>
      <p:sp>
        <p:nvSpPr>
          <p:cNvPr name="TextBox 11" id="11"/>
          <p:cNvSpPr txBox="true"/>
          <p:nvPr/>
        </p:nvSpPr>
        <p:spPr>
          <a:xfrm rot="0">
            <a:off x="2720467" y="4344771"/>
            <a:ext cx="6657372" cy="2608274"/>
          </a:xfrm>
          <a:prstGeom prst="rect">
            <a:avLst/>
          </a:prstGeom>
        </p:spPr>
        <p:txBody>
          <a:bodyPr anchor="t" rtlCol="false" tIns="0" lIns="0" bIns="0" rIns="0">
            <a:spAutoFit/>
          </a:bodyPr>
          <a:lstStyle/>
          <a:p>
            <a:pPr algn="just">
              <a:lnSpc>
                <a:spcPts val="4120"/>
              </a:lnSpc>
            </a:pPr>
            <a:r>
              <a:rPr lang="en-US" sz="2985" spc="292">
                <a:solidFill>
                  <a:srgbClr val="231F20"/>
                </a:solidFill>
                <a:latin typeface="Codec Pro ExtraBold Bold"/>
              </a:rPr>
              <a:t>Creación de los Paquetes de Servicio de Transformación de Datos</a:t>
            </a:r>
          </a:p>
          <a:p>
            <a:pPr algn="just">
              <a:lnSpc>
                <a:spcPts val="4120"/>
              </a:lnSpc>
            </a:pPr>
          </a:p>
          <a:p>
            <a:pPr algn="just">
              <a:lnSpc>
                <a:spcPts val="4120"/>
              </a:lnSpc>
            </a:pP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806306" y="2252000"/>
            <a:ext cx="10012228" cy="7006300"/>
          </a:xfrm>
          <a:custGeom>
            <a:avLst/>
            <a:gdLst/>
            <a:ahLst/>
            <a:cxnLst/>
            <a:rect r="r" b="b" t="t" l="l"/>
            <a:pathLst>
              <a:path h="7006300" w="10012228">
                <a:moveTo>
                  <a:pt x="0" y="0"/>
                </a:moveTo>
                <a:lnTo>
                  <a:pt x="10012228" y="0"/>
                </a:lnTo>
                <a:lnTo>
                  <a:pt x="10012228" y="7006300"/>
                </a:lnTo>
                <a:lnTo>
                  <a:pt x="0" y="7006300"/>
                </a:lnTo>
                <a:lnTo>
                  <a:pt x="0" y="0"/>
                </a:lnTo>
                <a:close/>
              </a:path>
            </a:pathLst>
          </a:custGeom>
          <a:blipFill>
            <a:blip r:embed="rId4"/>
            <a:stretch>
              <a:fillRect l="0" t="0" r="0" b="0"/>
            </a:stretch>
          </a:blipFill>
        </p:spPr>
      </p:sp>
      <p:sp>
        <p:nvSpPr>
          <p:cNvPr name="TextBox 7" id="7"/>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sp>
        <p:nvSpPr>
          <p:cNvPr name="TextBox 8" id="8"/>
          <p:cNvSpPr txBox="true"/>
          <p:nvPr/>
        </p:nvSpPr>
        <p:spPr>
          <a:xfrm rot="0">
            <a:off x="2584943" y="759213"/>
            <a:ext cx="12980676" cy="1503377"/>
          </a:xfrm>
          <a:prstGeom prst="rect">
            <a:avLst/>
          </a:prstGeom>
        </p:spPr>
        <p:txBody>
          <a:bodyPr anchor="t" rtlCol="false" tIns="0" lIns="0" bIns="0" rIns="0">
            <a:spAutoFit/>
          </a:bodyPr>
          <a:lstStyle/>
          <a:p>
            <a:pPr algn="just">
              <a:lnSpc>
                <a:spcPts val="3907"/>
              </a:lnSpc>
            </a:pPr>
            <a:r>
              <a:rPr lang="en-US" sz="2831" spc="277">
                <a:solidFill>
                  <a:srgbClr val="231F20"/>
                </a:solidFill>
                <a:latin typeface="Codec Pro ExtraBold Bold"/>
              </a:rPr>
              <a:t>Primero debemos crear un proyecto de Integration Service. El cual tendrá como nombre ProyectoFerreteriaETL.</a:t>
            </a:r>
          </a:p>
          <a:p>
            <a:pPr algn="just">
              <a:lnSpc>
                <a:spcPts val="3907"/>
              </a:lnSpc>
            </a:pP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5400000">
            <a:off x="2598335" y="822551"/>
            <a:ext cx="391877" cy="342893"/>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397D5A"/>
            </a:solidFill>
          </p:spPr>
        </p:sp>
        <p:sp>
          <p:nvSpPr>
            <p:cNvPr name="TextBox 8" id="8"/>
            <p:cNvSpPr txBox="true"/>
            <p:nvPr/>
          </p:nvSpPr>
          <p:spPr>
            <a:xfrm>
              <a:off x="127000" y="31750"/>
              <a:ext cx="558800" cy="349250"/>
            </a:xfrm>
            <a:prstGeom prst="rect">
              <a:avLst/>
            </a:prstGeom>
          </p:spPr>
          <p:txBody>
            <a:bodyPr anchor="ctr" rtlCol="false" tIns="50800" lIns="50800" bIns="50800" rIns="50800"/>
            <a:lstStyle/>
            <a:p>
              <a:pPr algn="ctr">
                <a:lnSpc>
                  <a:spcPts val="1984"/>
                </a:lnSpc>
              </a:pPr>
            </a:p>
          </p:txBody>
        </p:sp>
      </p:grpSp>
      <p:sp>
        <p:nvSpPr>
          <p:cNvPr name="Freeform 9" id="9"/>
          <p:cNvSpPr/>
          <p:nvPr/>
        </p:nvSpPr>
        <p:spPr>
          <a:xfrm flipH="false" flipV="false" rot="0">
            <a:off x="2965720" y="2657536"/>
            <a:ext cx="11561831" cy="6185449"/>
          </a:xfrm>
          <a:custGeom>
            <a:avLst/>
            <a:gdLst/>
            <a:ahLst/>
            <a:cxnLst/>
            <a:rect r="r" b="b" t="t" l="l"/>
            <a:pathLst>
              <a:path h="6185449" w="11561831">
                <a:moveTo>
                  <a:pt x="0" y="0"/>
                </a:moveTo>
                <a:lnTo>
                  <a:pt x="11561832" y="0"/>
                </a:lnTo>
                <a:lnTo>
                  <a:pt x="11561832" y="6185450"/>
                </a:lnTo>
                <a:lnTo>
                  <a:pt x="0" y="6185450"/>
                </a:lnTo>
                <a:lnTo>
                  <a:pt x="0" y="0"/>
                </a:lnTo>
                <a:close/>
              </a:path>
            </a:pathLst>
          </a:custGeom>
          <a:blipFill>
            <a:blip r:embed="rId4"/>
            <a:stretch>
              <a:fillRect l="0" t="0" r="0" b="0"/>
            </a:stretch>
          </a:blipFill>
        </p:spPr>
      </p:sp>
      <p:sp>
        <p:nvSpPr>
          <p:cNvPr name="TextBox 10" id="10"/>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sp>
        <p:nvSpPr>
          <p:cNvPr name="TextBox 11" id="11"/>
          <p:cNvSpPr txBox="true"/>
          <p:nvPr/>
        </p:nvSpPr>
        <p:spPr>
          <a:xfrm rot="0">
            <a:off x="3292301" y="708467"/>
            <a:ext cx="5846936" cy="550874"/>
          </a:xfrm>
          <a:prstGeom prst="rect">
            <a:avLst/>
          </a:prstGeom>
        </p:spPr>
        <p:txBody>
          <a:bodyPr anchor="t" rtlCol="false" tIns="0" lIns="0" bIns="0" rIns="0">
            <a:spAutoFit/>
          </a:bodyPr>
          <a:lstStyle/>
          <a:p>
            <a:pPr algn="just">
              <a:lnSpc>
                <a:spcPts val="4120"/>
              </a:lnSpc>
            </a:pPr>
            <a:r>
              <a:rPr lang="en-US" sz="2985" spc="292">
                <a:solidFill>
                  <a:srgbClr val="231F20"/>
                </a:solidFill>
                <a:latin typeface="Codec Pro ExtraBold Bold"/>
              </a:rPr>
              <a:t>1.1 Dimensión Productos.</a:t>
            </a:r>
          </a:p>
        </p:txBody>
      </p:sp>
      <p:sp>
        <p:nvSpPr>
          <p:cNvPr name="TextBox 12" id="12"/>
          <p:cNvSpPr txBox="true"/>
          <p:nvPr/>
        </p:nvSpPr>
        <p:spPr>
          <a:xfrm rot="0">
            <a:off x="3248103" y="1388761"/>
            <a:ext cx="12980676" cy="1030651"/>
          </a:xfrm>
          <a:prstGeom prst="rect">
            <a:avLst/>
          </a:prstGeom>
        </p:spPr>
        <p:txBody>
          <a:bodyPr anchor="t" rtlCol="false" tIns="0" lIns="0" bIns="0" rIns="0">
            <a:spAutoFit/>
          </a:bodyPr>
          <a:lstStyle/>
          <a:p>
            <a:pPr algn="just">
              <a:lnSpc>
                <a:spcPts val="3907"/>
              </a:lnSpc>
            </a:pPr>
            <a:r>
              <a:rPr lang="en-US" sz="2831" spc="277">
                <a:solidFill>
                  <a:srgbClr val="231F20"/>
                </a:solidFill>
                <a:latin typeface="Codec Pro ExtraBold"/>
              </a:rPr>
              <a:t>Se procede a agregar una Tarea de Flujo de Datos al cual le asignaremos el nombre Dim_Producto.</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476384" y="2621115"/>
            <a:ext cx="11561831" cy="6459488"/>
          </a:xfrm>
          <a:custGeom>
            <a:avLst/>
            <a:gdLst/>
            <a:ahLst/>
            <a:cxnLst/>
            <a:rect r="r" b="b" t="t" l="l"/>
            <a:pathLst>
              <a:path h="6459488" w="11561831">
                <a:moveTo>
                  <a:pt x="0" y="0"/>
                </a:moveTo>
                <a:lnTo>
                  <a:pt x="11561831" y="0"/>
                </a:lnTo>
                <a:lnTo>
                  <a:pt x="11561831" y="6459488"/>
                </a:lnTo>
                <a:lnTo>
                  <a:pt x="0" y="6459488"/>
                </a:lnTo>
                <a:lnTo>
                  <a:pt x="0" y="0"/>
                </a:lnTo>
                <a:close/>
              </a:path>
            </a:pathLst>
          </a:custGeom>
          <a:blipFill>
            <a:blip r:embed="rId4"/>
            <a:stretch>
              <a:fillRect l="0" t="0" r="0" b="0"/>
            </a:stretch>
          </a:blipFill>
        </p:spPr>
      </p:sp>
      <p:sp>
        <p:nvSpPr>
          <p:cNvPr name="TextBox 7" id="7"/>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sp>
        <p:nvSpPr>
          <p:cNvPr name="TextBox 8" id="8"/>
          <p:cNvSpPr txBox="true"/>
          <p:nvPr/>
        </p:nvSpPr>
        <p:spPr>
          <a:xfrm rot="0">
            <a:off x="2648900" y="778263"/>
            <a:ext cx="12980676" cy="1397172"/>
          </a:xfrm>
          <a:prstGeom prst="rect">
            <a:avLst/>
          </a:prstGeom>
        </p:spPr>
        <p:txBody>
          <a:bodyPr anchor="t" rtlCol="false" tIns="0" lIns="0" bIns="0" rIns="0">
            <a:spAutoFit/>
          </a:bodyPr>
          <a:lstStyle/>
          <a:p>
            <a:pPr algn="just">
              <a:lnSpc>
                <a:spcPts val="3631"/>
              </a:lnSpc>
            </a:pPr>
            <a:r>
              <a:rPr lang="en-US" sz="2631" spc="257">
                <a:solidFill>
                  <a:srgbClr val="231F20"/>
                </a:solidFill>
                <a:latin typeface="Codec Pro ExtraBold"/>
              </a:rPr>
              <a:t>Ingresamos al flujo de datos de la dimension productos y agregamos un origen y un destino OLEDB, ademas asignamos un flujo de datos el cual se va a encargar de la conversion de datos.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TextBox 2" id="2"/>
          <p:cNvSpPr txBox="true"/>
          <p:nvPr/>
        </p:nvSpPr>
        <p:spPr>
          <a:xfrm rot="0">
            <a:off x="3189415" y="895350"/>
            <a:ext cx="5695029" cy="762196"/>
          </a:xfrm>
          <a:prstGeom prst="rect">
            <a:avLst/>
          </a:prstGeom>
        </p:spPr>
        <p:txBody>
          <a:bodyPr anchor="t" rtlCol="false" tIns="0" lIns="0" bIns="0" rIns="0">
            <a:spAutoFit/>
          </a:bodyPr>
          <a:lstStyle/>
          <a:p>
            <a:pPr algn="l" marL="0" indent="0" lvl="0">
              <a:lnSpc>
                <a:spcPts val="5738"/>
              </a:lnSpc>
              <a:spcBef>
                <a:spcPct val="0"/>
              </a:spcBef>
            </a:pPr>
            <a:r>
              <a:rPr lang="en-US" sz="4158" spc="407">
                <a:solidFill>
                  <a:srgbClr val="231F20"/>
                </a:solidFill>
                <a:latin typeface="Codec Pro ExtraBold"/>
              </a:rPr>
              <a:t>1.1.4 Actividades</a:t>
            </a:r>
          </a:p>
        </p:txBody>
      </p:sp>
      <p:sp>
        <p:nvSpPr>
          <p:cNvPr name="Freeform 3" id="3"/>
          <p:cNvSpPr/>
          <p:nvPr/>
        </p:nvSpPr>
        <p:spPr>
          <a:xfrm flipH="false" flipV="false" rot="0">
            <a:off x="16228778" y="7543714"/>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543050" y="-558218"/>
            <a:ext cx="2805293" cy="11299900"/>
            <a:chOff x="0" y="0"/>
            <a:chExt cx="738843" cy="2976105"/>
          </a:xfrm>
        </p:grpSpPr>
        <p:sp>
          <p:nvSpPr>
            <p:cNvPr name="Freeform 5" id="5"/>
            <p:cNvSpPr/>
            <p:nvPr/>
          </p:nvSpPr>
          <p:spPr>
            <a:xfrm flipH="false" flipV="false" rot="0">
              <a:off x="0" y="0"/>
              <a:ext cx="738843" cy="2976105"/>
            </a:xfrm>
            <a:custGeom>
              <a:avLst/>
              <a:gdLst/>
              <a:ahLst/>
              <a:cxnLst/>
              <a:rect r="r" b="b" t="t" l="l"/>
              <a:pathLst>
                <a:path h="2976105" w="738843">
                  <a:moveTo>
                    <a:pt x="0" y="0"/>
                  </a:moveTo>
                  <a:lnTo>
                    <a:pt x="738843" y="0"/>
                  </a:lnTo>
                  <a:lnTo>
                    <a:pt x="738843" y="2976105"/>
                  </a:lnTo>
                  <a:lnTo>
                    <a:pt x="0" y="2976105"/>
                  </a:lnTo>
                  <a:close/>
                </a:path>
              </a:pathLst>
            </a:custGeom>
            <a:solidFill>
              <a:srgbClr val="1C5739"/>
            </a:solidFill>
          </p:spPr>
        </p:sp>
        <p:sp>
          <p:nvSpPr>
            <p:cNvPr name="TextBox 6" id="6"/>
            <p:cNvSpPr txBox="true"/>
            <p:nvPr/>
          </p:nvSpPr>
          <p:spPr>
            <a:xfrm>
              <a:off x="0" y="-19050"/>
              <a:ext cx="738843" cy="2995155"/>
            </a:xfrm>
            <a:prstGeom prst="rect">
              <a:avLst/>
            </a:prstGeom>
          </p:spPr>
          <p:txBody>
            <a:bodyPr anchor="ctr" rtlCol="false" tIns="50800" lIns="50800" bIns="50800" rIns="50800"/>
            <a:lstStyle/>
            <a:p>
              <a:pPr algn="ctr">
                <a:lnSpc>
                  <a:spcPts val="2859"/>
                </a:lnSpc>
              </a:pPr>
            </a:p>
          </p:txBody>
        </p:sp>
      </p:grpSp>
      <p:sp>
        <p:nvSpPr>
          <p:cNvPr name="Freeform 7" id="7"/>
          <p:cNvSpPr/>
          <p:nvPr/>
        </p:nvSpPr>
        <p:spPr>
          <a:xfrm flipH="false" flipV="false" rot="0">
            <a:off x="4161451" y="3132016"/>
            <a:ext cx="3823050" cy="1716897"/>
          </a:xfrm>
          <a:custGeom>
            <a:avLst/>
            <a:gdLst/>
            <a:ahLst/>
            <a:cxnLst/>
            <a:rect r="r" b="b" t="t" l="l"/>
            <a:pathLst>
              <a:path h="1716897" w="3823050">
                <a:moveTo>
                  <a:pt x="0" y="0"/>
                </a:moveTo>
                <a:lnTo>
                  <a:pt x="3823050" y="0"/>
                </a:lnTo>
                <a:lnTo>
                  <a:pt x="3823050" y="1716897"/>
                </a:lnTo>
                <a:lnTo>
                  <a:pt x="0" y="17168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3189415" y="1890988"/>
            <a:ext cx="6138111" cy="585069"/>
          </a:xfrm>
          <a:prstGeom prst="rect">
            <a:avLst/>
          </a:prstGeom>
        </p:spPr>
        <p:txBody>
          <a:bodyPr anchor="t" rtlCol="false" tIns="0" lIns="0" bIns="0" rIns="0">
            <a:spAutoFit/>
          </a:bodyPr>
          <a:lstStyle/>
          <a:p>
            <a:pPr algn="l" marL="0" indent="0" lvl="0">
              <a:lnSpc>
                <a:spcPts val="2324"/>
              </a:lnSpc>
              <a:spcBef>
                <a:spcPct val="0"/>
              </a:spcBef>
            </a:pPr>
            <a:r>
              <a:rPr lang="en-US" sz="1684" spc="165">
                <a:solidFill>
                  <a:srgbClr val="231F20"/>
                </a:solidFill>
                <a:latin typeface="Open Sauce"/>
              </a:rPr>
              <a:t>Las actividades para el diseño de la base de datos se dividen en fases y son las siguientes:</a:t>
            </a:r>
          </a:p>
        </p:txBody>
      </p:sp>
      <p:sp>
        <p:nvSpPr>
          <p:cNvPr name="Freeform 9" id="9"/>
          <p:cNvSpPr/>
          <p:nvPr/>
        </p:nvSpPr>
        <p:spPr>
          <a:xfrm flipH="true" flipV="true" rot="0">
            <a:off x="-796979" y="-798391"/>
            <a:ext cx="4118443" cy="3654183"/>
          </a:xfrm>
          <a:custGeom>
            <a:avLst/>
            <a:gdLst/>
            <a:ahLst/>
            <a:cxnLst/>
            <a:rect r="r" b="b" t="t" l="l"/>
            <a:pathLst>
              <a:path h="3654183" w="4118443">
                <a:moveTo>
                  <a:pt x="4118443" y="3654182"/>
                </a:moveTo>
                <a:lnTo>
                  <a:pt x="0" y="3654182"/>
                </a:lnTo>
                <a:lnTo>
                  <a:pt x="0" y="0"/>
                </a:lnTo>
                <a:lnTo>
                  <a:pt x="4118443" y="0"/>
                </a:lnTo>
                <a:lnTo>
                  <a:pt x="4118443"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0799687" y="2967927"/>
            <a:ext cx="3951546" cy="1774604"/>
          </a:xfrm>
          <a:custGeom>
            <a:avLst/>
            <a:gdLst/>
            <a:ahLst/>
            <a:cxnLst/>
            <a:rect r="r" b="b" t="t" l="l"/>
            <a:pathLst>
              <a:path h="1774604" w="3951546">
                <a:moveTo>
                  <a:pt x="0" y="0"/>
                </a:moveTo>
                <a:lnTo>
                  <a:pt x="3951547" y="0"/>
                </a:lnTo>
                <a:lnTo>
                  <a:pt x="3951547" y="1774603"/>
                </a:lnTo>
                <a:lnTo>
                  <a:pt x="0" y="17746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4224137" y="6748055"/>
            <a:ext cx="3827251" cy="1718784"/>
          </a:xfrm>
          <a:custGeom>
            <a:avLst/>
            <a:gdLst/>
            <a:ahLst/>
            <a:cxnLst/>
            <a:rect r="r" b="b" t="t" l="l"/>
            <a:pathLst>
              <a:path h="1718784" w="3827251">
                <a:moveTo>
                  <a:pt x="0" y="0"/>
                </a:moveTo>
                <a:lnTo>
                  <a:pt x="3827250" y="0"/>
                </a:lnTo>
                <a:lnTo>
                  <a:pt x="3827250" y="1718783"/>
                </a:lnTo>
                <a:lnTo>
                  <a:pt x="0" y="17187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0799687" y="6581495"/>
            <a:ext cx="3951546" cy="1774604"/>
          </a:xfrm>
          <a:custGeom>
            <a:avLst/>
            <a:gdLst/>
            <a:ahLst/>
            <a:cxnLst/>
            <a:rect r="r" b="b" t="t" l="l"/>
            <a:pathLst>
              <a:path h="1774604" w="3951546">
                <a:moveTo>
                  <a:pt x="0" y="0"/>
                </a:moveTo>
                <a:lnTo>
                  <a:pt x="3951547" y="0"/>
                </a:lnTo>
                <a:lnTo>
                  <a:pt x="3951547" y="1774604"/>
                </a:lnTo>
                <a:lnTo>
                  <a:pt x="0" y="177460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16567029" y="266014"/>
            <a:ext cx="1282170" cy="1226221"/>
          </a:xfrm>
          <a:custGeom>
            <a:avLst/>
            <a:gdLst/>
            <a:ahLst/>
            <a:cxnLst/>
            <a:rect r="r" b="b" t="t" l="l"/>
            <a:pathLst>
              <a:path h="1226221" w="1282170">
                <a:moveTo>
                  <a:pt x="0" y="0"/>
                </a:moveTo>
                <a:lnTo>
                  <a:pt x="1282170" y="0"/>
                </a:lnTo>
                <a:lnTo>
                  <a:pt x="1282170" y="1226221"/>
                </a:lnTo>
                <a:lnTo>
                  <a:pt x="0" y="122622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0">
            <a:off x="5478559" y="5091732"/>
            <a:ext cx="1410462" cy="1418197"/>
          </a:xfrm>
          <a:custGeom>
            <a:avLst/>
            <a:gdLst/>
            <a:ahLst/>
            <a:cxnLst/>
            <a:rect r="r" b="b" t="t" l="l"/>
            <a:pathLst>
              <a:path h="1418197" w="1410462">
                <a:moveTo>
                  <a:pt x="0" y="0"/>
                </a:moveTo>
                <a:lnTo>
                  <a:pt x="1410462" y="0"/>
                </a:lnTo>
                <a:lnTo>
                  <a:pt x="1410462" y="1418198"/>
                </a:lnTo>
                <a:lnTo>
                  <a:pt x="0" y="141819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0">
            <a:off x="5501517" y="8734560"/>
            <a:ext cx="1272490" cy="1272490"/>
          </a:xfrm>
          <a:custGeom>
            <a:avLst/>
            <a:gdLst/>
            <a:ahLst/>
            <a:cxnLst/>
            <a:rect r="r" b="b" t="t" l="l"/>
            <a:pathLst>
              <a:path h="1272490" w="1272490">
                <a:moveTo>
                  <a:pt x="0" y="0"/>
                </a:moveTo>
                <a:lnTo>
                  <a:pt x="1272490" y="0"/>
                </a:lnTo>
                <a:lnTo>
                  <a:pt x="1272490" y="1272490"/>
                </a:lnTo>
                <a:lnTo>
                  <a:pt x="0" y="127249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6" id="16"/>
          <p:cNvSpPr/>
          <p:nvPr/>
        </p:nvSpPr>
        <p:spPr>
          <a:xfrm flipH="false" flipV="false" rot="0">
            <a:off x="12231093" y="4962475"/>
            <a:ext cx="1088735" cy="1399075"/>
          </a:xfrm>
          <a:custGeom>
            <a:avLst/>
            <a:gdLst/>
            <a:ahLst/>
            <a:cxnLst/>
            <a:rect r="r" b="b" t="t" l="l"/>
            <a:pathLst>
              <a:path h="1399075" w="1088735">
                <a:moveTo>
                  <a:pt x="0" y="0"/>
                </a:moveTo>
                <a:lnTo>
                  <a:pt x="1088735" y="0"/>
                </a:lnTo>
                <a:lnTo>
                  <a:pt x="1088735" y="1399075"/>
                </a:lnTo>
                <a:lnTo>
                  <a:pt x="0" y="1399075"/>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7" id="17"/>
          <p:cNvSpPr/>
          <p:nvPr/>
        </p:nvSpPr>
        <p:spPr>
          <a:xfrm flipH="false" flipV="false" rot="0">
            <a:off x="12386052" y="8581884"/>
            <a:ext cx="1352831" cy="1352831"/>
          </a:xfrm>
          <a:custGeom>
            <a:avLst/>
            <a:gdLst/>
            <a:ahLst/>
            <a:cxnLst/>
            <a:rect r="r" b="b" t="t" l="l"/>
            <a:pathLst>
              <a:path h="1352831" w="1352831">
                <a:moveTo>
                  <a:pt x="0" y="0"/>
                </a:moveTo>
                <a:lnTo>
                  <a:pt x="1352831" y="0"/>
                </a:lnTo>
                <a:lnTo>
                  <a:pt x="1352831" y="1352832"/>
                </a:lnTo>
                <a:lnTo>
                  <a:pt x="0" y="1352832"/>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8" id="18"/>
          <p:cNvSpPr/>
          <p:nvPr/>
        </p:nvSpPr>
        <p:spPr>
          <a:xfrm flipH="false" flipV="false" rot="5400000">
            <a:off x="6460960" y="5998582"/>
            <a:ext cx="5861009" cy="127877"/>
          </a:xfrm>
          <a:custGeom>
            <a:avLst/>
            <a:gdLst/>
            <a:ahLst/>
            <a:cxnLst/>
            <a:rect r="r" b="b" t="t" l="l"/>
            <a:pathLst>
              <a:path h="127877" w="5861009">
                <a:moveTo>
                  <a:pt x="0" y="0"/>
                </a:moveTo>
                <a:lnTo>
                  <a:pt x="5861009" y="0"/>
                </a:lnTo>
                <a:lnTo>
                  <a:pt x="5861009" y="127877"/>
                </a:lnTo>
                <a:lnTo>
                  <a:pt x="0" y="127877"/>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TextBox 19" id="19"/>
          <p:cNvSpPr txBox="true"/>
          <p:nvPr/>
        </p:nvSpPr>
        <p:spPr>
          <a:xfrm rot="0">
            <a:off x="4487291" y="3338172"/>
            <a:ext cx="3112046" cy="1694194"/>
          </a:xfrm>
          <a:prstGeom prst="rect">
            <a:avLst/>
          </a:prstGeom>
        </p:spPr>
        <p:txBody>
          <a:bodyPr anchor="t" rtlCol="false" tIns="0" lIns="0" bIns="0" rIns="0">
            <a:spAutoFit/>
          </a:bodyPr>
          <a:lstStyle/>
          <a:p>
            <a:pPr algn="l">
              <a:lnSpc>
                <a:spcPts val="1984"/>
              </a:lnSpc>
            </a:pPr>
            <a:r>
              <a:rPr lang="en-US" sz="1438" spc="140">
                <a:solidFill>
                  <a:srgbClr val="231F20"/>
                </a:solidFill>
                <a:latin typeface="Open Sauce Bold"/>
              </a:rPr>
              <a:t>Fase 1: Diseño</a:t>
            </a:r>
          </a:p>
          <a:p>
            <a:pPr algn="l" marL="310498" indent="-155249" lvl="1">
              <a:lnSpc>
                <a:spcPts val="1984"/>
              </a:lnSpc>
              <a:buFont typeface="Arial"/>
              <a:buChar char="•"/>
            </a:pPr>
            <a:r>
              <a:rPr lang="en-US" sz="1438" spc="140">
                <a:solidFill>
                  <a:srgbClr val="231F20"/>
                </a:solidFill>
                <a:latin typeface="Open Sauce"/>
              </a:rPr>
              <a:t> Análisis de requisitos</a:t>
            </a:r>
          </a:p>
          <a:p>
            <a:pPr algn="l" marL="310498" indent="-155249" lvl="1">
              <a:lnSpc>
                <a:spcPts val="1984"/>
              </a:lnSpc>
              <a:buFont typeface="Arial"/>
              <a:buChar char="•"/>
            </a:pPr>
            <a:r>
              <a:rPr lang="en-US" sz="1438" spc="140">
                <a:solidFill>
                  <a:srgbClr val="231F20"/>
                </a:solidFill>
                <a:latin typeface="Open Sauce"/>
              </a:rPr>
              <a:t>Diseño conceptual</a:t>
            </a:r>
          </a:p>
          <a:p>
            <a:pPr algn="l" marL="310498" indent="-155249" lvl="1">
              <a:lnSpc>
                <a:spcPts val="1984"/>
              </a:lnSpc>
              <a:buFont typeface="Arial"/>
              <a:buChar char="•"/>
            </a:pPr>
            <a:r>
              <a:rPr lang="en-US" sz="1438" spc="140">
                <a:solidFill>
                  <a:srgbClr val="231F20"/>
                </a:solidFill>
                <a:latin typeface="Open Sauce"/>
              </a:rPr>
              <a:t>Diseño lógico</a:t>
            </a:r>
          </a:p>
          <a:p>
            <a:pPr algn="l" marL="310498" indent="-155249" lvl="1">
              <a:lnSpc>
                <a:spcPts val="1984"/>
              </a:lnSpc>
              <a:buFont typeface="Arial"/>
              <a:buChar char="•"/>
            </a:pPr>
            <a:r>
              <a:rPr lang="en-US" sz="1438" spc="140">
                <a:solidFill>
                  <a:srgbClr val="231F20"/>
                </a:solidFill>
                <a:latin typeface="Open Sauce"/>
              </a:rPr>
              <a:t>Diseño físico</a:t>
            </a:r>
          </a:p>
          <a:p>
            <a:pPr algn="l">
              <a:lnSpc>
                <a:spcPts val="1984"/>
              </a:lnSpc>
            </a:pPr>
          </a:p>
          <a:p>
            <a:pPr algn="l" marL="0" indent="0" lvl="0">
              <a:lnSpc>
                <a:spcPts val="1984"/>
              </a:lnSpc>
              <a:spcBef>
                <a:spcPct val="0"/>
              </a:spcBef>
            </a:pPr>
          </a:p>
        </p:txBody>
      </p:sp>
      <p:sp>
        <p:nvSpPr>
          <p:cNvPr name="TextBox 20" id="20"/>
          <p:cNvSpPr txBox="true"/>
          <p:nvPr/>
        </p:nvSpPr>
        <p:spPr>
          <a:xfrm rot="0">
            <a:off x="11136479" y="3172127"/>
            <a:ext cx="3216645" cy="1507818"/>
          </a:xfrm>
          <a:prstGeom prst="rect">
            <a:avLst/>
          </a:prstGeom>
        </p:spPr>
        <p:txBody>
          <a:bodyPr anchor="t" rtlCol="false" tIns="0" lIns="0" bIns="0" rIns="0">
            <a:spAutoFit/>
          </a:bodyPr>
          <a:lstStyle/>
          <a:p>
            <a:pPr algn="l">
              <a:lnSpc>
                <a:spcPts val="2051"/>
              </a:lnSpc>
            </a:pPr>
            <a:r>
              <a:rPr lang="en-US" sz="1486" spc="145">
                <a:solidFill>
                  <a:srgbClr val="231F20"/>
                </a:solidFill>
                <a:latin typeface="Open Sauce Bold"/>
              </a:rPr>
              <a:t>Fase 3: Pruebas</a:t>
            </a:r>
          </a:p>
          <a:p>
            <a:pPr algn="l" marL="320934" indent="-160467" lvl="1">
              <a:lnSpc>
                <a:spcPts val="2051"/>
              </a:lnSpc>
              <a:buFont typeface="Arial"/>
              <a:buChar char="•"/>
            </a:pPr>
            <a:r>
              <a:rPr lang="en-US" sz="1486" spc="145">
                <a:solidFill>
                  <a:srgbClr val="231F20"/>
                </a:solidFill>
                <a:latin typeface="Open Sauce"/>
              </a:rPr>
              <a:t>Pruebas de integridad de datos</a:t>
            </a:r>
          </a:p>
          <a:p>
            <a:pPr algn="l" marL="320934" indent="-160467" lvl="1">
              <a:lnSpc>
                <a:spcPts val="2051"/>
              </a:lnSpc>
              <a:buFont typeface="Arial"/>
              <a:buChar char="•"/>
            </a:pPr>
            <a:r>
              <a:rPr lang="en-US" sz="1486" spc="145">
                <a:solidFill>
                  <a:srgbClr val="231F20"/>
                </a:solidFill>
                <a:latin typeface="Open Sauce"/>
              </a:rPr>
              <a:t>Pruebas de funcionalidad </a:t>
            </a:r>
          </a:p>
          <a:p>
            <a:pPr algn="l" marL="320934" indent="-160467" lvl="1">
              <a:lnSpc>
                <a:spcPts val="2051"/>
              </a:lnSpc>
              <a:buFont typeface="Arial"/>
              <a:buChar char="•"/>
            </a:pPr>
            <a:r>
              <a:rPr lang="en-US" sz="1486" spc="145">
                <a:solidFill>
                  <a:srgbClr val="231F20"/>
                </a:solidFill>
                <a:latin typeface="Open Sauce"/>
              </a:rPr>
              <a:t>Pruebas de rendimiento </a:t>
            </a:r>
          </a:p>
          <a:p>
            <a:pPr algn="l" marL="0" indent="0" lvl="0">
              <a:lnSpc>
                <a:spcPts val="2051"/>
              </a:lnSpc>
              <a:spcBef>
                <a:spcPct val="0"/>
              </a:spcBef>
            </a:pPr>
          </a:p>
        </p:txBody>
      </p:sp>
      <p:sp>
        <p:nvSpPr>
          <p:cNvPr name="TextBox 21" id="21"/>
          <p:cNvSpPr txBox="true"/>
          <p:nvPr/>
        </p:nvSpPr>
        <p:spPr>
          <a:xfrm rot="0">
            <a:off x="4550334" y="6954458"/>
            <a:ext cx="3471358" cy="1696035"/>
          </a:xfrm>
          <a:prstGeom prst="rect">
            <a:avLst/>
          </a:prstGeom>
        </p:spPr>
        <p:txBody>
          <a:bodyPr anchor="t" rtlCol="false" tIns="0" lIns="0" bIns="0" rIns="0">
            <a:spAutoFit/>
          </a:bodyPr>
          <a:lstStyle/>
          <a:p>
            <a:pPr algn="l">
              <a:lnSpc>
                <a:spcPts val="1986"/>
              </a:lnSpc>
            </a:pPr>
            <a:r>
              <a:rPr lang="en-US" sz="1439" spc="141">
                <a:solidFill>
                  <a:srgbClr val="231F20"/>
                </a:solidFill>
                <a:latin typeface="Open Sauce Bold"/>
              </a:rPr>
              <a:t>Fase 2: Desarrollo</a:t>
            </a:r>
          </a:p>
          <a:p>
            <a:pPr algn="l" marL="310839" indent="-155420" lvl="1">
              <a:lnSpc>
                <a:spcPts val="1986"/>
              </a:lnSpc>
              <a:buFont typeface="Arial"/>
              <a:buChar char="•"/>
            </a:pPr>
            <a:r>
              <a:rPr lang="en-US" sz="1439" spc="141">
                <a:solidFill>
                  <a:srgbClr val="231F20"/>
                </a:solidFill>
                <a:latin typeface="Open Sauce"/>
              </a:rPr>
              <a:t>Implementación de la base de datos</a:t>
            </a:r>
          </a:p>
          <a:p>
            <a:pPr algn="l" marL="310839" indent="-155420" lvl="1">
              <a:lnSpc>
                <a:spcPts val="1986"/>
              </a:lnSpc>
              <a:buFont typeface="Arial"/>
              <a:buChar char="•"/>
            </a:pPr>
            <a:r>
              <a:rPr lang="en-US" sz="1439" spc="141">
                <a:solidFill>
                  <a:srgbClr val="231F20"/>
                </a:solidFill>
                <a:latin typeface="Open Sauce"/>
              </a:rPr>
              <a:t>Creación de tablas</a:t>
            </a:r>
          </a:p>
          <a:p>
            <a:pPr algn="l" marL="310839" indent="-155420" lvl="1">
              <a:lnSpc>
                <a:spcPts val="1986"/>
              </a:lnSpc>
              <a:buFont typeface="Arial"/>
              <a:buChar char="•"/>
            </a:pPr>
            <a:r>
              <a:rPr lang="en-US" sz="1439" spc="141">
                <a:solidFill>
                  <a:srgbClr val="231F20"/>
                </a:solidFill>
                <a:latin typeface="Open Sauce"/>
              </a:rPr>
              <a:t>Carga inicial de datos</a:t>
            </a:r>
          </a:p>
          <a:p>
            <a:pPr algn="l">
              <a:lnSpc>
                <a:spcPts val="1986"/>
              </a:lnSpc>
            </a:pPr>
          </a:p>
          <a:p>
            <a:pPr algn="l" marL="0" indent="0" lvl="0">
              <a:lnSpc>
                <a:spcPts val="1986"/>
              </a:lnSpc>
              <a:spcBef>
                <a:spcPct val="0"/>
              </a:spcBef>
            </a:pPr>
          </a:p>
        </p:txBody>
      </p:sp>
      <p:sp>
        <p:nvSpPr>
          <p:cNvPr name="TextBox 22" id="22"/>
          <p:cNvSpPr txBox="true"/>
          <p:nvPr/>
        </p:nvSpPr>
        <p:spPr>
          <a:xfrm rot="0">
            <a:off x="11136479" y="6785695"/>
            <a:ext cx="3216645" cy="1760023"/>
          </a:xfrm>
          <a:prstGeom prst="rect">
            <a:avLst/>
          </a:prstGeom>
        </p:spPr>
        <p:txBody>
          <a:bodyPr anchor="t" rtlCol="false" tIns="0" lIns="0" bIns="0" rIns="0">
            <a:spAutoFit/>
          </a:bodyPr>
          <a:lstStyle/>
          <a:p>
            <a:pPr algn="l">
              <a:lnSpc>
                <a:spcPts val="2051"/>
              </a:lnSpc>
            </a:pPr>
            <a:r>
              <a:rPr lang="en-US" sz="1486" spc="145">
                <a:solidFill>
                  <a:srgbClr val="231F20"/>
                </a:solidFill>
                <a:latin typeface="Open Sauce Bold"/>
              </a:rPr>
              <a:t>Fase 4: Implementación</a:t>
            </a:r>
          </a:p>
          <a:p>
            <a:pPr algn="l" marL="320934" indent="-160467" lvl="1">
              <a:lnSpc>
                <a:spcPts val="2051"/>
              </a:lnSpc>
              <a:buFont typeface="Arial"/>
              <a:buChar char="•"/>
            </a:pPr>
            <a:r>
              <a:rPr lang="en-US" sz="1486" spc="145">
                <a:solidFill>
                  <a:srgbClr val="231F20"/>
                </a:solidFill>
                <a:latin typeface="Open Sauce"/>
              </a:rPr>
              <a:t>Instalación de Base de Datos</a:t>
            </a:r>
          </a:p>
          <a:p>
            <a:pPr algn="l" marL="320934" indent="-160467" lvl="1">
              <a:lnSpc>
                <a:spcPts val="2051"/>
              </a:lnSpc>
              <a:buFont typeface="Arial"/>
              <a:buChar char="•"/>
            </a:pPr>
            <a:r>
              <a:rPr lang="en-US" sz="1486" spc="145">
                <a:solidFill>
                  <a:srgbClr val="231F20"/>
                </a:solidFill>
                <a:latin typeface="Open Sauce"/>
              </a:rPr>
              <a:t>Migración de datos</a:t>
            </a:r>
          </a:p>
          <a:p>
            <a:pPr algn="l" marL="320934" indent="-160467" lvl="1">
              <a:lnSpc>
                <a:spcPts val="2051"/>
              </a:lnSpc>
              <a:buFont typeface="Arial"/>
              <a:buChar char="•"/>
            </a:pPr>
            <a:r>
              <a:rPr lang="en-US" sz="1486" spc="145">
                <a:solidFill>
                  <a:srgbClr val="231F20"/>
                </a:solidFill>
                <a:latin typeface="Open Sauce"/>
              </a:rPr>
              <a:t>Capacitación del personal</a:t>
            </a:r>
          </a:p>
          <a:p>
            <a:pPr algn="l">
              <a:lnSpc>
                <a:spcPts val="2051"/>
              </a:lnSpc>
            </a:pPr>
          </a:p>
          <a:p>
            <a:pPr algn="l" marL="0" indent="0" lvl="0">
              <a:lnSpc>
                <a:spcPts val="2051"/>
              </a:lnSpc>
              <a:spcBef>
                <a:spcPct val="0"/>
              </a:spcBef>
            </a:pP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5325653" y="1900806"/>
            <a:ext cx="7627169" cy="7532475"/>
          </a:xfrm>
          <a:custGeom>
            <a:avLst/>
            <a:gdLst/>
            <a:ahLst/>
            <a:cxnLst/>
            <a:rect r="r" b="b" t="t" l="l"/>
            <a:pathLst>
              <a:path h="7532475" w="7627169">
                <a:moveTo>
                  <a:pt x="0" y="0"/>
                </a:moveTo>
                <a:lnTo>
                  <a:pt x="7627169" y="0"/>
                </a:lnTo>
                <a:lnTo>
                  <a:pt x="7627169" y="7532475"/>
                </a:lnTo>
                <a:lnTo>
                  <a:pt x="0" y="7532475"/>
                </a:lnTo>
                <a:lnTo>
                  <a:pt x="0" y="0"/>
                </a:lnTo>
                <a:close/>
              </a:path>
            </a:pathLst>
          </a:custGeom>
          <a:blipFill>
            <a:blip r:embed="rId4"/>
            <a:stretch>
              <a:fillRect l="0" t="0" r="0" b="0"/>
            </a:stretch>
          </a:blipFill>
        </p:spPr>
      </p:sp>
      <p:sp>
        <p:nvSpPr>
          <p:cNvPr name="TextBox 7" id="7"/>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sp>
        <p:nvSpPr>
          <p:cNvPr name="TextBox 8" id="8"/>
          <p:cNvSpPr txBox="true"/>
          <p:nvPr/>
        </p:nvSpPr>
        <p:spPr>
          <a:xfrm rot="0">
            <a:off x="2648900" y="778263"/>
            <a:ext cx="12980676" cy="1397172"/>
          </a:xfrm>
          <a:prstGeom prst="rect">
            <a:avLst/>
          </a:prstGeom>
        </p:spPr>
        <p:txBody>
          <a:bodyPr anchor="t" rtlCol="false" tIns="0" lIns="0" bIns="0" rIns="0">
            <a:spAutoFit/>
          </a:bodyPr>
          <a:lstStyle/>
          <a:p>
            <a:pPr algn="just">
              <a:lnSpc>
                <a:spcPts val="3631"/>
              </a:lnSpc>
            </a:pPr>
            <a:r>
              <a:rPr lang="en-US" sz="2631" spc="257">
                <a:solidFill>
                  <a:srgbClr val="231F20"/>
                </a:solidFill>
                <a:latin typeface="Codec Pro ExtraBold"/>
              </a:rPr>
              <a:t>Ingresamos al origen OLEDB y hacemos la conexion con la base de datos transaccional. En modo de acceso usamos Comando SQL.</a:t>
            </a:r>
          </a:p>
          <a:p>
            <a:pPr algn="just">
              <a:lnSpc>
                <a:spcPts val="3631"/>
              </a:lnSpc>
            </a:pP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5556644" y="2175435"/>
            <a:ext cx="7401312" cy="7250946"/>
          </a:xfrm>
          <a:custGeom>
            <a:avLst/>
            <a:gdLst/>
            <a:ahLst/>
            <a:cxnLst/>
            <a:rect r="r" b="b" t="t" l="l"/>
            <a:pathLst>
              <a:path h="7250946" w="7401312">
                <a:moveTo>
                  <a:pt x="0" y="0"/>
                </a:moveTo>
                <a:lnTo>
                  <a:pt x="7401311" y="0"/>
                </a:lnTo>
                <a:lnTo>
                  <a:pt x="7401311" y="7250946"/>
                </a:lnTo>
                <a:lnTo>
                  <a:pt x="0" y="7250946"/>
                </a:lnTo>
                <a:lnTo>
                  <a:pt x="0" y="0"/>
                </a:lnTo>
                <a:close/>
              </a:path>
            </a:pathLst>
          </a:custGeom>
          <a:blipFill>
            <a:blip r:embed="rId4"/>
            <a:stretch>
              <a:fillRect l="0" t="0" r="0" b="0"/>
            </a:stretch>
          </a:blipFill>
        </p:spPr>
      </p:sp>
      <p:sp>
        <p:nvSpPr>
          <p:cNvPr name="TextBox 7" id="7"/>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sp>
        <p:nvSpPr>
          <p:cNvPr name="TextBox 8" id="8"/>
          <p:cNvSpPr txBox="true"/>
          <p:nvPr/>
        </p:nvSpPr>
        <p:spPr>
          <a:xfrm rot="0">
            <a:off x="2648900" y="778263"/>
            <a:ext cx="12980676" cy="1397172"/>
          </a:xfrm>
          <a:prstGeom prst="rect">
            <a:avLst/>
          </a:prstGeom>
        </p:spPr>
        <p:txBody>
          <a:bodyPr anchor="t" rtlCol="false" tIns="0" lIns="0" bIns="0" rIns="0">
            <a:spAutoFit/>
          </a:bodyPr>
          <a:lstStyle/>
          <a:p>
            <a:pPr algn="just">
              <a:lnSpc>
                <a:spcPts val="3631"/>
              </a:lnSpc>
            </a:pPr>
            <a:r>
              <a:rPr lang="en-US" sz="2631" spc="257">
                <a:solidFill>
                  <a:srgbClr val="231F20"/>
                </a:solidFill>
                <a:latin typeface="Codec Pro ExtraBold"/>
              </a:rPr>
              <a:t>La conversión de datos nos va a servir para igual el tipo de dato con el destino para que de esta forma no tengamos errores en la transacción.</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5208778" y="2632635"/>
            <a:ext cx="7684597" cy="6728369"/>
          </a:xfrm>
          <a:custGeom>
            <a:avLst/>
            <a:gdLst/>
            <a:ahLst/>
            <a:cxnLst/>
            <a:rect r="r" b="b" t="t" l="l"/>
            <a:pathLst>
              <a:path h="6728369" w="7684597">
                <a:moveTo>
                  <a:pt x="0" y="0"/>
                </a:moveTo>
                <a:lnTo>
                  <a:pt x="7684597" y="0"/>
                </a:lnTo>
                <a:lnTo>
                  <a:pt x="7684597" y="6728369"/>
                </a:lnTo>
                <a:lnTo>
                  <a:pt x="0" y="6728369"/>
                </a:lnTo>
                <a:lnTo>
                  <a:pt x="0" y="0"/>
                </a:lnTo>
                <a:close/>
              </a:path>
            </a:pathLst>
          </a:custGeom>
          <a:blipFill>
            <a:blip r:embed="rId4"/>
            <a:stretch>
              <a:fillRect l="0" t="0" r="0" b="0"/>
            </a:stretch>
          </a:blipFill>
        </p:spPr>
      </p:sp>
      <p:sp>
        <p:nvSpPr>
          <p:cNvPr name="TextBox 7" id="7"/>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sp>
        <p:nvSpPr>
          <p:cNvPr name="TextBox 8" id="8"/>
          <p:cNvSpPr txBox="true"/>
          <p:nvPr/>
        </p:nvSpPr>
        <p:spPr>
          <a:xfrm rot="0">
            <a:off x="2560739" y="636791"/>
            <a:ext cx="12980676" cy="1854372"/>
          </a:xfrm>
          <a:prstGeom prst="rect">
            <a:avLst/>
          </a:prstGeom>
        </p:spPr>
        <p:txBody>
          <a:bodyPr anchor="t" rtlCol="false" tIns="0" lIns="0" bIns="0" rIns="0">
            <a:spAutoFit/>
          </a:bodyPr>
          <a:lstStyle/>
          <a:p>
            <a:pPr algn="just">
              <a:lnSpc>
                <a:spcPts val="3631"/>
              </a:lnSpc>
            </a:pPr>
            <a:r>
              <a:rPr lang="en-US" sz="2631" spc="257">
                <a:solidFill>
                  <a:srgbClr val="231F20"/>
                </a:solidFill>
                <a:latin typeface="Codec Pro ExtraBold"/>
              </a:rPr>
              <a:t>Se selecciona la BD de destino en este caso es FerreteriaModeloEstrella y se selecciono la tabla de correspondiente. El modo de acceso se configuró mediante Carga rápida de tabla o vista.</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476384" y="2242386"/>
            <a:ext cx="11561831" cy="6315944"/>
          </a:xfrm>
          <a:custGeom>
            <a:avLst/>
            <a:gdLst/>
            <a:ahLst/>
            <a:cxnLst/>
            <a:rect r="r" b="b" t="t" l="l"/>
            <a:pathLst>
              <a:path h="6315944" w="11561831">
                <a:moveTo>
                  <a:pt x="0" y="0"/>
                </a:moveTo>
                <a:lnTo>
                  <a:pt x="11561831" y="0"/>
                </a:lnTo>
                <a:lnTo>
                  <a:pt x="11561831" y="6315944"/>
                </a:lnTo>
                <a:lnTo>
                  <a:pt x="0" y="6315944"/>
                </a:lnTo>
                <a:lnTo>
                  <a:pt x="0" y="0"/>
                </a:lnTo>
                <a:close/>
              </a:path>
            </a:pathLst>
          </a:custGeom>
          <a:blipFill>
            <a:blip r:embed="rId4"/>
            <a:stretch>
              <a:fillRect l="0" t="0" r="0" b="0"/>
            </a:stretch>
          </a:blipFill>
        </p:spPr>
      </p:sp>
      <p:sp>
        <p:nvSpPr>
          <p:cNvPr name="TextBox 7" id="7"/>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sp>
        <p:nvSpPr>
          <p:cNvPr name="TextBox 8" id="8"/>
          <p:cNvSpPr txBox="true"/>
          <p:nvPr/>
        </p:nvSpPr>
        <p:spPr>
          <a:xfrm rot="0">
            <a:off x="2560739" y="636791"/>
            <a:ext cx="12980676" cy="1397172"/>
          </a:xfrm>
          <a:prstGeom prst="rect">
            <a:avLst/>
          </a:prstGeom>
        </p:spPr>
        <p:txBody>
          <a:bodyPr anchor="t" rtlCol="false" tIns="0" lIns="0" bIns="0" rIns="0">
            <a:spAutoFit/>
          </a:bodyPr>
          <a:lstStyle/>
          <a:p>
            <a:pPr algn="just">
              <a:lnSpc>
                <a:spcPts val="3631"/>
              </a:lnSpc>
            </a:pPr>
            <a:r>
              <a:rPr lang="en-US" sz="2631" spc="257">
                <a:solidFill>
                  <a:srgbClr val="231F20"/>
                </a:solidFill>
                <a:latin typeface="Codec Pro ExtraBold"/>
              </a:rPr>
              <a:t>Ejecutamos la tarea para verificar que todo se realizó correctamente.</a:t>
            </a:r>
          </a:p>
          <a:p>
            <a:pPr algn="just">
              <a:lnSpc>
                <a:spcPts val="3631"/>
              </a:lnSpc>
            </a:pP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5400000">
            <a:off x="2598335" y="822551"/>
            <a:ext cx="391877" cy="342893"/>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397D5A"/>
            </a:solidFill>
          </p:spPr>
        </p:sp>
        <p:sp>
          <p:nvSpPr>
            <p:cNvPr name="TextBox 8" id="8"/>
            <p:cNvSpPr txBox="true"/>
            <p:nvPr/>
          </p:nvSpPr>
          <p:spPr>
            <a:xfrm>
              <a:off x="127000" y="31750"/>
              <a:ext cx="558800" cy="349250"/>
            </a:xfrm>
            <a:prstGeom prst="rect">
              <a:avLst/>
            </a:prstGeom>
          </p:spPr>
          <p:txBody>
            <a:bodyPr anchor="ctr" rtlCol="false" tIns="50800" lIns="50800" bIns="50800" rIns="50800"/>
            <a:lstStyle/>
            <a:p>
              <a:pPr algn="ctr">
                <a:lnSpc>
                  <a:spcPts val="1984"/>
                </a:lnSpc>
              </a:pPr>
            </a:p>
          </p:txBody>
        </p:sp>
      </p:grpSp>
      <p:sp>
        <p:nvSpPr>
          <p:cNvPr name="Freeform 9" id="9"/>
          <p:cNvSpPr/>
          <p:nvPr/>
        </p:nvSpPr>
        <p:spPr>
          <a:xfrm flipH="false" flipV="false" rot="0">
            <a:off x="3367847" y="2657536"/>
            <a:ext cx="11561831" cy="6263746"/>
          </a:xfrm>
          <a:custGeom>
            <a:avLst/>
            <a:gdLst/>
            <a:ahLst/>
            <a:cxnLst/>
            <a:rect r="r" b="b" t="t" l="l"/>
            <a:pathLst>
              <a:path h="6263746" w="11561831">
                <a:moveTo>
                  <a:pt x="0" y="0"/>
                </a:moveTo>
                <a:lnTo>
                  <a:pt x="11561831" y="0"/>
                </a:lnTo>
                <a:lnTo>
                  <a:pt x="11561831" y="6263746"/>
                </a:lnTo>
                <a:lnTo>
                  <a:pt x="0" y="6263746"/>
                </a:lnTo>
                <a:lnTo>
                  <a:pt x="0" y="0"/>
                </a:lnTo>
                <a:close/>
              </a:path>
            </a:pathLst>
          </a:custGeom>
          <a:blipFill>
            <a:blip r:embed="rId4"/>
            <a:stretch>
              <a:fillRect l="0" t="0" r="0" b="0"/>
            </a:stretch>
          </a:blipFill>
        </p:spPr>
      </p:sp>
      <p:sp>
        <p:nvSpPr>
          <p:cNvPr name="TextBox 10" id="10"/>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sp>
        <p:nvSpPr>
          <p:cNvPr name="TextBox 11" id="11"/>
          <p:cNvSpPr txBox="true"/>
          <p:nvPr/>
        </p:nvSpPr>
        <p:spPr>
          <a:xfrm rot="0">
            <a:off x="3292301" y="708467"/>
            <a:ext cx="5846936" cy="550874"/>
          </a:xfrm>
          <a:prstGeom prst="rect">
            <a:avLst/>
          </a:prstGeom>
        </p:spPr>
        <p:txBody>
          <a:bodyPr anchor="t" rtlCol="false" tIns="0" lIns="0" bIns="0" rIns="0">
            <a:spAutoFit/>
          </a:bodyPr>
          <a:lstStyle/>
          <a:p>
            <a:pPr algn="just">
              <a:lnSpc>
                <a:spcPts val="4120"/>
              </a:lnSpc>
            </a:pPr>
            <a:r>
              <a:rPr lang="en-US" sz="2985" spc="292">
                <a:solidFill>
                  <a:srgbClr val="231F20"/>
                </a:solidFill>
                <a:latin typeface="Codec Pro ExtraBold Bold"/>
              </a:rPr>
              <a:t>1.2. Dimensión Clientes.</a:t>
            </a:r>
          </a:p>
        </p:txBody>
      </p:sp>
      <p:sp>
        <p:nvSpPr>
          <p:cNvPr name="TextBox 12" id="12"/>
          <p:cNvSpPr txBox="true"/>
          <p:nvPr/>
        </p:nvSpPr>
        <p:spPr>
          <a:xfrm rot="0">
            <a:off x="3248103" y="1388761"/>
            <a:ext cx="12980676" cy="1030651"/>
          </a:xfrm>
          <a:prstGeom prst="rect">
            <a:avLst/>
          </a:prstGeom>
        </p:spPr>
        <p:txBody>
          <a:bodyPr anchor="t" rtlCol="false" tIns="0" lIns="0" bIns="0" rIns="0">
            <a:spAutoFit/>
          </a:bodyPr>
          <a:lstStyle/>
          <a:p>
            <a:pPr algn="just">
              <a:lnSpc>
                <a:spcPts val="3907"/>
              </a:lnSpc>
            </a:pPr>
            <a:r>
              <a:rPr lang="en-US" sz="2831" spc="277">
                <a:solidFill>
                  <a:srgbClr val="231F20"/>
                </a:solidFill>
                <a:latin typeface="Codec Pro ExtraBold"/>
              </a:rPr>
              <a:t>Creamos una nueva Tarea de flujo de datos llamada Dim_Clientes.</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897332" y="2822470"/>
            <a:ext cx="10483810" cy="5975535"/>
          </a:xfrm>
          <a:custGeom>
            <a:avLst/>
            <a:gdLst/>
            <a:ahLst/>
            <a:cxnLst/>
            <a:rect r="r" b="b" t="t" l="l"/>
            <a:pathLst>
              <a:path h="5975535" w="10483810">
                <a:moveTo>
                  <a:pt x="0" y="0"/>
                </a:moveTo>
                <a:lnTo>
                  <a:pt x="10483811" y="0"/>
                </a:lnTo>
                <a:lnTo>
                  <a:pt x="10483811" y="5975535"/>
                </a:lnTo>
                <a:lnTo>
                  <a:pt x="0" y="5975535"/>
                </a:lnTo>
                <a:lnTo>
                  <a:pt x="0" y="0"/>
                </a:lnTo>
                <a:close/>
              </a:path>
            </a:pathLst>
          </a:custGeom>
          <a:blipFill>
            <a:blip r:embed="rId4"/>
            <a:stretch>
              <a:fillRect l="0" t="0" r="0" b="0"/>
            </a:stretch>
          </a:blipFill>
        </p:spPr>
      </p:sp>
      <p:sp>
        <p:nvSpPr>
          <p:cNvPr name="TextBox 7" id="7"/>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sp>
        <p:nvSpPr>
          <p:cNvPr name="TextBox 8" id="8"/>
          <p:cNvSpPr txBox="true"/>
          <p:nvPr/>
        </p:nvSpPr>
        <p:spPr>
          <a:xfrm rot="0">
            <a:off x="2584943" y="923925"/>
            <a:ext cx="12980676" cy="1525951"/>
          </a:xfrm>
          <a:prstGeom prst="rect">
            <a:avLst/>
          </a:prstGeom>
        </p:spPr>
        <p:txBody>
          <a:bodyPr anchor="t" rtlCol="false" tIns="0" lIns="0" bIns="0" rIns="0">
            <a:spAutoFit/>
          </a:bodyPr>
          <a:lstStyle/>
          <a:p>
            <a:pPr algn="just">
              <a:lnSpc>
                <a:spcPts val="3907"/>
              </a:lnSpc>
            </a:pPr>
            <a:r>
              <a:rPr lang="en-US" sz="2831" spc="277">
                <a:solidFill>
                  <a:srgbClr val="231F20"/>
                </a:solidFill>
                <a:latin typeface="Codec Pro ExtraBold"/>
              </a:rPr>
              <a:t>Ingresamos a la tarea de flujo de datos y asignamos un origen y destino, también agregamos un flujo de datos encargado de la conversión de datos.</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428402" y="2945176"/>
            <a:ext cx="9293757" cy="5847636"/>
          </a:xfrm>
          <a:custGeom>
            <a:avLst/>
            <a:gdLst/>
            <a:ahLst/>
            <a:cxnLst/>
            <a:rect r="r" b="b" t="t" l="l"/>
            <a:pathLst>
              <a:path h="5847636" w="9293757">
                <a:moveTo>
                  <a:pt x="0" y="0"/>
                </a:moveTo>
                <a:lnTo>
                  <a:pt x="9293757" y="0"/>
                </a:lnTo>
                <a:lnTo>
                  <a:pt x="9293757" y="5847636"/>
                </a:lnTo>
                <a:lnTo>
                  <a:pt x="0" y="5847636"/>
                </a:lnTo>
                <a:lnTo>
                  <a:pt x="0" y="0"/>
                </a:lnTo>
                <a:close/>
              </a:path>
            </a:pathLst>
          </a:custGeom>
          <a:blipFill>
            <a:blip r:embed="rId4"/>
            <a:stretch>
              <a:fillRect l="0" t="0" r="0" b="0"/>
            </a:stretch>
          </a:blipFill>
        </p:spPr>
      </p:sp>
      <p:sp>
        <p:nvSpPr>
          <p:cNvPr name="TextBox 7" id="7"/>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sp>
        <p:nvSpPr>
          <p:cNvPr name="TextBox 8" id="8"/>
          <p:cNvSpPr txBox="true"/>
          <p:nvPr/>
        </p:nvSpPr>
        <p:spPr>
          <a:xfrm rot="0">
            <a:off x="2584943" y="923925"/>
            <a:ext cx="12980676" cy="2021251"/>
          </a:xfrm>
          <a:prstGeom prst="rect">
            <a:avLst/>
          </a:prstGeom>
        </p:spPr>
        <p:txBody>
          <a:bodyPr anchor="t" rtlCol="false" tIns="0" lIns="0" bIns="0" rIns="0">
            <a:spAutoFit/>
          </a:bodyPr>
          <a:lstStyle/>
          <a:p>
            <a:pPr algn="just">
              <a:lnSpc>
                <a:spcPts val="3907"/>
              </a:lnSpc>
            </a:pPr>
            <a:r>
              <a:rPr lang="en-US" sz="2831" spc="277">
                <a:solidFill>
                  <a:srgbClr val="231F20"/>
                </a:solidFill>
                <a:latin typeface="Codec Pro ExtraBold"/>
              </a:rPr>
              <a:t>Ingresamos al origen OLE DB y hacemos la conexión con la base de datos transaccional. En modo de acceso usamos Comando SQL.</a:t>
            </a:r>
          </a:p>
          <a:p>
            <a:pPr algn="just">
              <a:lnSpc>
                <a:spcPts val="3907"/>
              </a:lnSpc>
            </a:pP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5081331" y="2698102"/>
            <a:ext cx="7987899" cy="6560198"/>
          </a:xfrm>
          <a:custGeom>
            <a:avLst/>
            <a:gdLst/>
            <a:ahLst/>
            <a:cxnLst/>
            <a:rect r="r" b="b" t="t" l="l"/>
            <a:pathLst>
              <a:path h="6560198" w="7987899">
                <a:moveTo>
                  <a:pt x="0" y="0"/>
                </a:moveTo>
                <a:lnTo>
                  <a:pt x="7987899" y="0"/>
                </a:lnTo>
                <a:lnTo>
                  <a:pt x="7987899" y="6560198"/>
                </a:lnTo>
                <a:lnTo>
                  <a:pt x="0" y="6560198"/>
                </a:lnTo>
                <a:lnTo>
                  <a:pt x="0" y="0"/>
                </a:lnTo>
                <a:close/>
              </a:path>
            </a:pathLst>
          </a:custGeom>
          <a:blipFill>
            <a:blip r:embed="rId4"/>
            <a:stretch>
              <a:fillRect l="0" t="0" r="0" b="0"/>
            </a:stretch>
          </a:blipFill>
        </p:spPr>
      </p:sp>
      <p:sp>
        <p:nvSpPr>
          <p:cNvPr name="TextBox 7" id="7"/>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sp>
        <p:nvSpPr>
          <p:cNvPr name="TextBox 8" id="8"/>
          <p:cNvSpPr txBox="true"/>
          <p:nvPr/>
        </p:nvSpPr>
        <p:spPr>
          <a:xfrm rot="0">
            <a:off x="2584943" y="923925"/>
            <a:ext cx="12980676" cy="1525951"/>
          </a:xfrm>
          <a:prstGeom prst="rect">
            <a:avLst/>
          </a:prstGeom>
        </p:spPr>
        <p:txBody>
          <a:bodyPr anchor="t" rtlCol="false" tIns="0" lIns="0" bIns="0" rIns="0">
            <a:spAutoFit/>
          </a:bodyPr>
          <a:lstStyle/>
          <a:p>
            <a:pPr algn="just">
              <a:lnSpc>
                <a:spcPts val="3907"/>
              </a:lnSpc>
            </a:pPr>
            <a:r>
              <a:rPr lang="en-US" sz="2831" spc="277">
                <a:solidFill>
                  <a:srgbClr val="231F20"/>
                </a:solidFill>
                <a:latin typeface="Codec Pro ExtraBold"/>
              </a:rPr>
              <a:t>La conversión de datos nos va a servir para igual el tipo de dato con el destino para que de esta forma no tengamos errores en la transacción.</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141574" y="3440476"/>
            <a:ext cx="10014376" cy="5775786"/>
          </a:xfrm>
          <a:custGeom>
            <a:avLst/>
            <a:gdLst/>
            <a:ahLst/>
            <a:cxnLst/>
            <a:rect r="r" b="b" t="t" l="l"/>
            <a:pathLst>
              <a:path h="5775786" w="10014376">
                <a:moveTo>
                  <a:pt x="0" y="0"/>
                </a:moveTo>
                <a:lnTo>
                  <a:pt x="10014377" y="0"/>
                </a:lnTo>
                <a:lnTo>
                  <a:pt x="10014377" y="5775785"/>
                </a:lnTo>
                <a:lnTo>
                  <a:pt x="0" y="5775785"/>
                </a:lnTo>
                <a:lnTo>
                  <a:pt x="0" y="0"/>
                </a:lnTo>
                <a:close/>
              </a:path>
            </a:pathLst>
          </a:custGeom>
          <a:blipFill>
            <a:blip r:embed="rId4"/>
            <a:stretch>
              <a:fillRect l="0" t="0" r="0" b="0"/>
            </a:stretch>
          </a:blipFill>
        </p:spPr>
      </p:sp>
      <p:sp>
        <p:nvSpPr>
          <p:cNvPr name="TextBox 7" id="7"/>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sp>
        <p:nvSpPr>
          <p:cNvPr name="TextBox 8" id="8"/>
          <p:cNvSpPr txBox="true"/>
          <p:nvPr/>
        </p:nvSpPr>
        <p:spPr>
          <a:xfrm rot="0">
            <a:off x="2584943" y="923925"/>
            <a:ext cx="12980676" cy="2516551"/>
          </a:xfrm>
          <a:prstGeom prst="rect">
            <a:avLst/>
          </a:prstGeom>
        </p:spPr>
        <p:txBody>
          <a:bodyPr anchor="t" rtlCol="false" tIns="0" lIns="0" bIns="0" rIns="0">
            <a:spAutoFit/>
          </a:bodyPr>
          <a:lstStyle/>
          <a:p>
            <a:pPr algn="just">
              <a:lnSpc>
                <a:spcPts val="3907"/>
              </a:lnSpc>
            </a:pPr>
            <a:r>
              <a:rPr lang="en-US" sz="2831" spc="277">
                <a:solidFill>
                  <a:srgbClr val="231F20"/>
                </a:solidFill>
                <a:latin typeface="Codec Pro ExtraBold"/>
              </a:rPr>
              <a:t>Se selecciona la BD de destino en este caso es FerreteriaModeloEstrella y se selecciono la tabla de correspondiente. El modo de acceso se configuró mediante Carga rápida de tabla o vista.</a:t>
            </a:r>
          </a:p>
          <a:p>
            <a:pPr algn="just">
              <a:lnSpc>
                <a:spcPts val="3907"/>
              </a:lnSpc>
            </a:pP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117084" y="2313908"/>
            <a:ext cx="10280431" cy="6172900"/>
          </a:xfrm>
          <a:custGeom>
            <a:avLst/>
            <a:gdLst/>
            <a:ahLst/>
            <a:cxnLst/>
            <a:rect r="r" b="b" t="t" l="l"/>
            <a:pathLst>
              <a:path h="6172900" w="10280431">
                <a:moveTo>
                  <a:pt x="0" y="0"/>
                </a:moveTo>
                <a:lnTo>
                  <a:pt x="10280431" y="0"/>
                </a:lnTo>
                <a:lnTo>
                  <a:pt x="10280431" y="6172899"/>
                </a:lnTo>
                <a:lnTo>
                  <a:pt x="0" y="6172899"/>
                </a:lnTo>
                <a:lnTo>
                  <a:pt x="0" y="0"/>
                </a:lnTo>
                <a:close/>
              </a:path>
            </a:pathLst>
          </a:custGeom>
          <a:blipFill>
            <a:blip r:embed="rId4"/>
            <a:stretch>
              <a:fillRect l="0" t="0" r="0" b="0"/>
            </a:stretch>
          </a:blipFill>
        </p:spPr>
      </p:sp>
      <p:sp>
        <p:nvSpPr>
          <p:cNvPr name="TextBox 7" id="7"/>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sp>
        <p:nvSpPr>
          <p:cNvPr name="TextBox 8" id="8"/>
          <p:cNvSpPr txBox="true"/>
          <p:nvPr/>
        </p:nvSpPr>
        <p:spPr>
          <a:xfrm rot="0">
            <a:off x="2584943" y="923925"/>
            <a:ext cx="12980676" cy="1030651"/>
          </a:xfrm>
          <a:prstGeom prst="rect">
            <a:avLst/>
          </a:prstGeom>
        </p:spPr>
        <p:txBody>
          <a:bodyPr anchor="t" rtlCol="false" tIns="0" lIns="0" bIns="0" rIns="0">
            <a:spAutoFit/>
          </a:bodyPr>
          <a:lstStyle/>
          <a:p>
            <a:pPr algn="just">
              <a:lnSpc>
                <a:spcPts val="3907"/>
              </a:lnSpc>
            </a:pPr>
            <a:r>
              <a:rPr lang="en-US" sz="2831" spc="277">
                <a:solidFill>
                  <a:srgbClr val="231F20"/>
                </a:solidFill>
                <a:latin typeface="Codec Pro ExtraBold"/>
              </a:rPr>
              <a:t>Ejecutamos la tarea para verificar que todo se realizó correctamente.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322124" y="775489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1363869" y="2144291"/>
            <a:ext cx="5408984" cy="7114009"/>
            <a:chOff x="0" y="0"/>
            <a:chExt cx="1424588" cy="1873648"/>
          </a:xfrm>
        </p:grpSpPr>
        <p:sp>
          <p:nvSpPr>
            <p:cNvPr name="Freeform 5" id="5"/>
            <p:cNvSpPr/>
            <p:nvPr/>
          </p:nvSpPr>
          <p:spPr>
            <a:xfrm flipH="false" flipV="false" rot="0">
              <a:off x="0" y="0"/>
              <a:ext cx="1424588" cy="1873648"/>
            </a:xfrm>
            <a:custGeom>
              <a:avLst/>
              <a:gdLst/>
              <a:ahLst/>
              <a:cxnLst/>
              <a:rect r="r" b="b" t="t" l="l"/>
              <a:pathLst>
                <a:path h="1873648" w="1424588">
                  <a:moveTo>
                    <a:pt x="0" y="0"/>
                  </a:moveTo>
                  <a:lnTo>
                    <a:pt x="1424588" y="0"/>
                  </a:lnTo>
                  <a:lnTo>
                    <a:pt x="1424588" y="1873648"/>
                  </a:lnTo>
                  <a:lnTo>
                    <a:pt x="0" y="1873648"/>
                  </a:lnTo>
                  <a:close/>
                </a:path>
              </a:pathLst>
            </a:custGeom>
            <a:solidFill>
              <a:srgbClr val="1C5739"/>
            </a:solidFill>
          </p:spPr>
        </p:sp>
        <p:sp>
          <p:nvSpPr>
            <p:cNvPr name="TextBox 6" id="6"/>
            <p:cNvSpPr txBox="true"/>
            <p:nvPr/>
          </p:nvSpPr>
          <p:spPr>
            <a:xfrm>
              <a:off x="0" y="-19050"/>
              <a:ext cx="1424588" cy="1892698"/>
            </a:xfrm>
            <a:prstGeom prst="rect">
              <a:avLst/>
            </a:prstGeom>
          </p:spPr>
          <p:txBody>
            <a:bodyPr anchor="ctr" rtlCol="false" tIns="50800" lIns="50800" bIns="50800" rIns="50800"/>
            <a:lstStyle/>
            <a:p>
              <a:pPr algn="ctr">
                <a:lnSpc>
                  <a:spcPts val="2859"/>
                </a:lnSpc>
              </a:pPr>
            </a:p>
          </p:txBody>
        </p:sp>
      </p:grpSp>
      <p:sp>
        <p:nvSpPr>
          <p:cNvPr name="Freeform 7" id="7"/>
          <p:cNvSpPr/>
          <p:nvPr/>
        </p:nvSpPr>
        <p:spPr>
          <a:xfrm flipH="false" flipV="false" rot="0">
            <a:off x="9683876" y="3010079"/>
            <a:ext cx="6210284" cy="5977088"/>
          </a:xfrm>
          <a:custGeom>
            <a:avLst/>
            <a:gdLst/>
            <a:ahLst/>
            <a:cxnLst/>
            <a:rect r="r" b="b" t="t" l="l"/>
            <a:pathLst>
              <a:path h="5977088" w="6210284">
                <a:moveTo>
                  <a:pt x="0" y="0"/>
                </a:moveTo>
                <a:lnTo>
                  <a:pt x="6210284" y="0"/>
                </a:lnTo>
                <a:lnTo>
                  <a:pt x="6210284" y="5977088"/>
                </a:lnTo>
                <a:lnTo>
                  <a:pt x="0" y="5977088"/>
                </a:lnTo>
                <a:lnTo>
                  <a:pt x="0" y="0"/>
                </a:lnTo>
                <a:close/>
              </a:path>
            </a:pathLst>
          </a:custGeom>
          <a:blipFill>
            <a:blip r:embed="rId4"/>
            <a:stretch>
              <a:fillRect l="-18904" t="0" r="-25553" b="0"/>
            </a:stretch>
          </a:blipFill>
        </p:spPr>
      </p:sp>
      <p:sp>
        <p:nvSpPr>
          <p:cNvPr name="TextBox 8" id="8"/>
          <p:cNvSpPr txBox="true"/>
          <p:nvPr/>
        </p:nvSpPr>
        <p:spPr>
          <a:xfrm rot="0">
            <a:off x="2059222" y="569406"/>
            <a:ext cx="10147106" cy="1452616"/>
          </a:xfrm>
          <a:prstGeom prst="rect">
            <a:avLst/>
          </a:prstGeom>
        </p:spPr>
        <p:txBody>
          <a:bodyPr anchor="t" rtlCol="false" tIns="0" lIns="0" bIns="0" rIns="0">
            <a:spAutoFit/>
          </a:bodyPr>
          <a:lstStyle/>
          <a:p>
            <a:pPr algn="l" marL="863768" indent="-431884" lvl="1">
              <a:lnSpc>
                <a:spcPts val="5521"/>
              </a:lnSpc>
              <a:spcBef>
                <a:spcPct val="0"/>
              </a:spcBef>
              <a:buAutoNum type="arabicPeriod" startAt="1"/>
            </a:pPr>
            <a:r>
              <a:rPr lang="en-US" sz="4000" spc="392">
                <a:solidFill>
                  <a:srgbClr val="231F20"/>
                </a:solidFill>
                <a:latin typeface="Codec Pro ExtraBold"/>
              </a:rPr>
              <a:t>1.5 Definir el ámbito del negocio.</a:t>
            </a:r>
          </a:p>
        </p:txBody>
      </p:sp>
      <p:sp>
        <p:nvSpPr>
          <p:cNvPr name="TextBox 9" id="9"/>
          <p:cNvSpPr txBox="true"/>
          <p:nvPr/>
        </p:nvSpPr>
        <p:spPr>
          <a:xfrm rot="0">
            <a:off x="2311706" y="4061391"/>
            <a:ext cx="5943268" cy="4655872"/>
          </a:xfrm>
          <a:prstGeom prst="rect">
            <a:avLst/>
          </a:prstGeom>
        </p:spPr>
        <p:txBody>
          <a:bodyPr anchor="t" rtlCol="false" tIns="0" lIns="0" bIns="0" rIns="0">
            <a:spAutoFit/>
          </a:bodyPr>
          <a:lstStyle/>
          <a:p>
            <a:pPr algn="just" marL="0" indent="0" lvl="0">
              <a:lnSpc>
                <a:spcPts val="3355"/>
              </a:lnSpc>
              <a:spcBef>
                <a:spcPct val="0"/>
              </a:spcBef>
            </a:pPr>
            <a:r>
              <a:rPr lang="en-US" sz="2431" spc="238">
                <a:solidFill>
                  <a:srgbClr val="231F20"/>
                </a:solidFill>
                <a:latin typeface="Open Sauce"/>
              </a:rPr>
              <a:t>Convertirnos en la ferretería preferida en Trujillo para soluciones integrales en construcción y hogar, ofreciendo a nuestros clientes una gama excepcional de productos y servicios respaldados por la calidad, la variedad y un compromiso inquebrantable con la excelencia en cada interacción. </a:t>
            </a:r>
          </a:p>
        </p:txBody>
      </p:sp>
      <p:sp>
        <p:nvSpPr>
          <p:cNvPr name="TextBox 10" id="10"/>
          <p:cNvSpPr txBox="true"/>
          <p:nvPr/>
        </p:nvSpPr>
        <p:spPr>
          <a:xfrm rot="0">
            <a:off x="2311706" y="2539378"/>
            <a:ext cx="3079903" cy="1080285"/>
          </a:xfrm>
          <a:prstGeom prst="rect">
            <a:avLst/>
          </a:prstGeom>
        </p:spPr>
        <p:txBody>
          <a:bodyPr anchor="t" rtlCol="false" tIns="0" lIns="0" bIns="0" rIns="0">
            <a:spAutoFit/>
          </a:bodyPr>
          <a:lstStyle/>
          <a:p>
            <a:pPr algn="ctr">
              <a:lnSpc>
                <a:spcPts val="8168"/>
              </a:lnSpc>
              <a:spcBef>
                <a:spcPct val="0"/>
              </a:spcBef>
            </a:pPr>
            <a:r>
              <a:rPr lang="en-US" sz="5919" spc="580">
                <a:solidFill>
                  <a:srgbClr val="231F20"/>
                </a:solidFill>
                <a:latin typeface="Codec Pro ExtraBold"/>
              </a:rPr>
              <a:t>Visión</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5400000">
            <a:off x="2598335" y="822551"/>
            <a:ext cx="391877" cy="342893"/>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397D5A"/>
            </a:solidFill>
          </p:spPr>
        </p:sp>
        <p:sp>
          <p:nvSpPr>
            <p:cNvPr name="TextBox 8" id="8"/>
            <p:cNvSpPr txBox="true"/>
            <p:nvPr/>
          </p:nvSpPr>
          <p:spPr>
            <a:xfrm>
              <a:off x="127000" y="31750"/>
              <a:ext cx="558800" cy="349250"/>
            </a:xfrm>
            <a:prstGeom prst="rect">
              <a:avLst/>
            </a:prstGeom>
          </p:spPr>
          <p:txBody>
            <a:bodyPr anchor="ctr" rtlCol="false" tIns="50800" lIns="50800" bIns="50800" rIns="50800"/>
            <a:lstStyle/>
            <a:p>
              <a:pPr algn="ctr">
                <a:lnSpc>
                  <a:spcPts val="1984"/>
                </a:lnSpc>
              </a:pPr>
            </a:p>
          </p:txBody>
        </p:sp>
      </p:grpSp>
      <p:sp>
        <p:nvSpPr>
          <p:cNvPr name="Freeform 9" id="9"/>
          <p:cNvSpPr/>
          <p:nvPr/>
        </p:nvSpPr>
        <p:spPr>
          <a:xfrm flipH="false" flipV="false" rot="0">
            <a:off x="3476384" y="3044928"/>
            <a:ext cx="11561831" cy="4710859"/>
          </a:xfrm>
          <a:custGeom>
            <a:avLst/>
            <a:gdLst/>
            <a:ahLst/>
            <a:cxnLst/>
            <a:rect r="r" b="b" t="t" l="l"/>
            <a:pathLst>
              <a:path h="4710859" w="11561831">
                <a:moveTo>
                  <a:pt x="0" y="0"/>
                </a:moveTo>
                <a:lnTo>
                  <a:pt x="11561831" y="0"/>
                </a:lnTo>
                <a:lnTo>
                  <a:pt x="11561831" y="4710859"/>
                </a:lnTo>
                <a:lnTo>
                  <a:pt x="0" y="4710859"/>
                </a:lnTo>
                <a:lnTo>
                  <a:pt x="0" y="0"/>
                </a:lnTo>
                <a:close/>
              </a:path>
            </a:pathLst>
          </a:custGeom>
          <a:blipFill>
            <a:blip r:embed="rId4"/>
            <a:stretch>
              <a:fillRect l="0" t="0" r="0" b="0"/>
            </a:stretch>
          </a:blipFill>
        </p:spPr>
      </p:sp>
      <p:sp>
        <p:nvSpPr>
          <p:cNvPr name="TextBox 10" id="10"/>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sp>
        <p:nvSpPr>
          <p:cNvPr name="TextBox 11" id="11"/>
          <p:cNvSpPr txBox="true"/>
          <p:nvPr/>
        </p:nvSpPr>
        <p:spPr>
          <a:xfrm rot="0">
            <a:off x="3292301" y="708467"/>
            <a:ext cx="6251141" cy="550874"/>
          </a:xfrm>
          <a:prstGeom prst="rect">
            <a:avLst/>
          </a:prstGeom>
        </p:spPr>
        <p:txBody>
          <a:bodyPr anchor="t" rtlCol="false" tIns="0" lIns="0" bIns="0" rIns="0">
            <a:spAutoFit/>
          </a:bodyPr>
          <a:lstStyle/>
          <a:p>
            <a:pPr algn="just">
              <a:lnSpc>
                <a:spcPts val="4120"/>
              </a:lnSpc>
            </a:pPr>
            <a:r>
              <a:rPr lang="en-US" sz="2985" spc="292">
                <a:solidFill>
                  <a:srgbClr val="231F20"/>
                </a:solidFill>
                <a:latin typeface="Codec Pro ExtraBold Bold"/>
              </a:rPr>
              <a:t>1.3. Dimensión Empleados.</a:t>
            </a:r>
          </a:p>
        </p:txBody>
      </p:sp>
      <p:sp>
        <p:nvSpPr>
          <p:cNvPr name="TextBox 12" id="12"/>
          <p:cNvSpPr txBox="true"/>
          <p:nvPr/>
        </p:nvSpPr>
        <p:spPr>
          <a:xfrm rot="0">
            <a:off x="3248103" y="1388761"/>
            <a:ext cx="12980676" cy="1525951"/>
          </a:xfrm>
          <a:prstGeom prst="rect">
            <a:avLst/>
          </a:prstGeom>
        </p:spPr>
        <p:txBody>
          <a:bodyPr anchor="t" rtlCol="false" tIns="0" lIns="0" bIns="0" rIns="0">
            <a:spAutoFit/>
          </a:bodyPr>
          <a:lstStyle/>
          <a:p>
            <a:pPr algn="just">
              <a:lnSpc>
                <a:spcPts val="3907"/>
              </a:lnSpc>
            </a:pPr>
            <a:r>
              <a:rPr lang="en-US" sz="2831" spc="277">
                <a:solidFill>
                  <a:srgbClr val="231F20"/>
                </a:solidFill>
                <a:latin typeface="Codec Pro ExtraBold"/>
              </a:rPr>
              <a:t>Creamos una nueva Tarea de flujo de datos llamada Dim_Empleado.</a:t>
            </a:r>
          </a:p>
          <a:p>
            <a:pPr algn="just">
              <a:lnSpc>
                <a:spcPts val="3907"/>
              </a:lnSpc>
            </a:pP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476384" y="2591835"/>
            <a:ext cx="11561831" cy="6315944"/>
          </a:xfrm>
          <a:custGeom>
            <a:avLst/>
            <a:gdLst/>
            <a:ahLst/>
            <a:cxnLst/>
            <a:rect r="r" b="b" t="t" l="l"/>
            <a:pathLst>
              <a:path h="6315944" w="11561831">
                <a:moveTo>
                  <a:pt x="0" y="0"/>
                </a:moveTo>
                <a:lnTo>
                  <a:pt x="11561831" y="0"/>
                </a:lnTo>
                <a:lnTo>
                  <a:pt x="11561831" y="6315944"/>
                </a:lnTo>
                <a:lnTo>
                  <a:pt x="0" y="6315944"/>
                </a:lnTo>
                <a:lnTo>
                  <a:pt x="0" y="0"/>
                </a:lnTo>
                <a:close/>
              </a:path>
            </a:pathLst>
          </a:custGeom>
          <a:blipFill>
            <a:blip r:embed="rId4"/>
            <a:stretch>
              <a:fillRect l="0" t="0" r="0" b="0"/>
            </a:stretch>
          </a:blipFill>
        </p:spPr>
      </p:sp>
      <p:sp>
        <p:nvSpPr>
          <p:cNvPr name="TextBox 7" id="7"/>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sp>
        <p:nvSpPr>
          <p:cNvPr name="TextBox 8" id="8"/>
          <p:cNvSpPr txBox="true"/>
          <p:nvPr/>
        </p:nvSpPr>
        <p:spPr>
          <a:xfrm rot="0">
            <a:off x="2584943" y="923925"/>
            <a:ext cx="12980676" cy="1525951"/>
          </a:xfrm>
          <a:prstGeom prst="rect">
            <a:avLst/>
          </a:prstGeom>
        </p:spPr>
        <p:txBody>
          <a:bodyPr anchor="t" rtlCol="false" tIns="0" lIns="0" bIns="0" rIns="0">
            <a:spAutoFit/>
          </a:bodyPr>
          <a:lstStyle/>
          <a:p>
            <a:pPr algn="just">
              <a:lnSpc>
                <a:spcPts val="3907"/>
              </a:lnSpc>
            </a:pPr>
            <a:r>
              <a:rPr lang="en-US" sz="2831" spc="277">
                <a:solidFill>
                  <a:srgbClr val="231F20"/>
                </a:solidFill>
                <a:latin typeface="Codec Pro ExtraBold"/>
              </a:rPr>
              <a:t>Ingresamos a la tarea de flujo de datos y asignamos un origen y destino, también agregamos un flujo de datos encargado de la conversión de datos.</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136812" y="2861915"/>
            <a:ext cx="10014376" cy="5775786"/>
          </a:xfrm>
          <a:custGeom>
            <a:avLst/>
            <a:gdLst/>
            <a:ahLst/>
            <a:cxnLst/>
            <a:rect r="r" b="b" t="t" l="l"/>
            <a:pathLst>
              <a:path h="5775786" w="10014376">
                <a:moveTo>
                  <a:pt x="0" y="0"/>
                </a:moveTo>
                <a:lnTo>
                  <a:pt x="10014376" y="0"/>
                </a:lnTo>
                <a:lnTo>
                  <a:pt x="10014376" y="5775785"/>
                </a:lnTo>
                <a:lnTo>
                  <a:pt x="0" y="5775785"/>
                </a:lnTo>
                <a:lnTo>
                  <a:pt x="0" y="0"/>
                </a:lnTo>
                <a:close/>
              </a:path>
            </a:pathLst>
          </a:custGeom>
          <a:blipFill>
            <a:blip r:embed="rId4"/>
            <a:stretch>
              <a:fillRect l="0" t="0" r="0" b="0"/>
            </a:stretch>
          </a:blipFill>
        </p:spPr>
      </p:sp>
      <p:sp>
        <p:nvSpPr>
          <p:cNvPr name="TextBox 7" id="7"/>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sp>
        <p:nvSpPr>
          <p:cNvPr name="TextBox 8" id="8"/>
          <p:cNvSpPr txBox="true"/>
          <p:nvPr/>
        </p:nvSpPr>
        <p:spPr>
          <a:xfrm rot="0">
            <a:off x="2584943" y="923925"/>
            <a:ext cx="12980676" cy="1525951"/>
          </a:xfrm>
          <a:prstGeom prst="rect">
            <a:avLst/>
          </a:prstGeom>
        </p:spPr>
        <p:txBody>
          <a:bodyPr anchor="t" rtlCol="false" tIns="0" lIns="0" bIns="0" rIns="0">
            <a:spAutoFit/>
          </a:bodyPr>
          <a:lstStyle/>
          <a:p>
            <a:pPr algn="just">
              <a:lnSpc>
                <a:spcPts val="3907"/>
              </a:lnSpc>
            </a:pPr>
            <a:r>
              <a:rPr lang="en-US" sz="2831" spc="277">
                <a:solidFill>
                  <a:srgbClr val="231F20"/>
                </a:solidFill>
                <a:latin typeface="Codec Pro ExtraBold"/>
              </a:rPr>
              <a:t>Ingresamos al origen OLE DB y hacemos la conexión con la base de datos transaccional. En modo de acceso usamos Comando SQL.</a:t>
            </a: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404706" y="2702724"/>
            <a:ext cx="9705187" cy="6375191"/>
          </a:xfrm>
          <a:custGeom>
            <a:avLst/>
            <a:gdLst/>
            <a:ahLst/>
            <a:cxnLst/>
            <a:rect r="r" b="b" t="t" l="l"/>
            <a:pathLst>
              <a:path h="6375191" w="9705187">
                <a:moveTo>
                  <a:pt x="0" y="0"/>
                </a:moveTo>
                <a:lnTo>
                  <a:pt x="9705187" y="0"/>
                </a:lnTo>
                <a:lnTo>
                  <a:pt x="9705187" y="6375191"/>
                </a:lnTo>
                <a:lnTo>
                  <a:pt x="0" y="6375191"/>
                </a:lnTo>
                <a:lnTo>
                  <a:pt x="0" y="0"/>
                </a:lnTo>
                <a:close/>
              </a:path>
            </a:pathLst>
          </a:custGeom>
          <a:blipFill>
            <a:blip r:embed="rId4"/>
            <a:stretch>
              <a:fillRect l="0" t="0" r="0" b="0"/>
            </a:stretch>
          </a:blipFill>
        </p:spPr>
      </p:sp>
      <p:sp>
        <p:nvSpPr>
          <p:cNvPr name="TextBox 7" id="7"/>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sp>
        <p:nvSpPr>
          <p:cNvPr name="TextBox 8" id="8"/>
          <p:cNvSpPr txBox="true"/>
          <p:nvPr/>
        </p:nvSpPr>
        <p:spPr>
          <a:xfrm rot="0">
            <a:off x="2584943" y="923925"/>
            <a:ext cx="12980676" cy="1525951"/>
          </a:xfrm>
          <a:prstGeom prst="rect">
            <a:avLst/>
          </a:prstGeom>
        </p:spPr>
        <p:txBody>
          <a:bodyPr anchor="t" rtlCol="false" tIns="0" lIns="0" bIns="0" rIns="0">
            <a:spAutoFit/>
          </a:bodyPr>
          <a:lstStyle/>
          <a:p>
            <a:pPr algn="just">
              <a:lnSpc>
                <a:spcPts val="3907"/>
              </a:lnSpc>
            </a:pPr>
            <a:r>
              <a:rPr lang="en-US" sz="2831" spc="277">
                <a:solidFill>
                  <a:srgbClr val="231F20"/>
                </a:solidFill>
                <a:latin typeface="Codec Pro ExtraBold"/>
              </a:rPr>
              <a:t>La conversión de datos nos va a servir para igual el tipo de dato con el destino para que de esta forma no tengamos errores en la transacción.</a:t>
            </a: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386431" y="3179155"/>
            <a:ext cx="9741736" cy="5816454"/>
          </a:xfrm>
          <a:custGeom>
            <a:avLst/>
            <a:gdLst/>
            <a:ahLst/>
            <a:cxnLst/>
            <a:rect r="r" b="b" t="t" l="l"/>
            <a:pathLst>
              <a:path h="5816454" w="9741736">
                <a:moveTo>
                  <a:pt x="0" y="0"/>
                </a:moveTo>
                <a:lnTo>
                  <a:pt x="9741737" y="0"/>
                </a:lnTo>
                <a:lnTo>
                  <a:pt x="9741737" y="5816455"/>
                </a:lnTo>
                <a:lnTo>
                  <a:pt x="0" y="5816455"/>
                </a:lnTo>
                <a:lnTo>
                  <a:pt x="0" y="0"/>
                </a:lnTo>
                <a:close/>
              </a:path>
            </a:pathLst>
          </a:custGeom>
          <a:blipFill>
            <a:blip r:embed="rId4"/>
            <a:stretch>
              <a:fillRect l="0" t="0" r="0" b="0"/>
            </a:stretch>
          </a:blipFill>
        </p:spPr>
      </p:sp>
      <p:sp>
        <p:nvSpPr>
          <p:cNvPr name="TextBox 7" id="7"/>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sp>
        <p:nvSpPr>
          <p:cNvPr name="TextBox 8" id="8"/>
          <p:cNvSpPr txBox="true"/>
          <p:nvPr/>
        </p:nvSpPr>
        <p:spPr>
          <a:xfrm rot="0">
            <a:off x="2584943" y="923925"/>
            <a:ext cx="12980676" cy="2021251"/>
          </a:xfrm>
          <a:prstGeom prst="rect">
            <a:avLst/>
          </a:prstGeom>
        </p:spPr>
        <p:txBody>
          <a:bodyPr anchor="t" rtlCol="false" tIns="0" lIns="0" bIns="0" rIns="0">
            <a:spAutoFit/>
          </a:bodyPr>
          <a:lstStyle/>
          <a:p>
            <a:pPr algn="just">
              <a:lnSpc>
                <a:spcPts val="3907"/>
              </a:lnSpc>
            </a:pPr>
            <a:r>
              <a:rPr lang="en-US" sz="2831" spc="277">
                <a:solidFill>
                  <a:srgbClr val="231F20"/>
                </a:solidFill>
                <a:latin typeface="Codec Pro ExtraBold"/>
              </a:rPr>
              <a:t>Se selecciona la BD de destino en este caso es FerreteriaModeloEstrella y se selecciono la tabla de correspondiente. El modo de acceso se configuró mediante Carga rápida de tabla o vista.</a:t>
            </a:r>
          </a:p>
        </p:txBody>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114525" y="2794469"/>
            <a:ext cx="9921512" cy="5789415"/>
          </a:xfrm>
          <a:custGeom>
            <a:avLst/>
            <a:gdLst/>
            <a:ahLst/>
            <a:cxnLst/>
            <a:rect r="r" b="b" t="t" l="l"/>
            <a:pathLst>
              <a:path h="5789415" w="9921512">
                <a:moveTo>
                  <a:pt x="0" y="0"/>
                </a:moveTo>
                <a:lnTo>
                  <a:pt x="9921511" y="0"/>
                </a:lnTo>
                <a:lnTo>
                  <a:pt x="9921511" y="5789415"/>
                </a:lnTo>
                <a:lnTo>
                  <a:pt x="0" y="5789415"/>
                </a:lnTo>
                <a:lnTo>
                  <a:pt x="0" y="0"/>
                </a:lnTo>
                <a:close/>
              </a:path>
            </a:pathLst>
          </a:custGeom>
          <a:blipFill>
            <a:blip r:embed="rId4"/>
            <a:stretch>
              <a:fillRect l="0" t="0" r="0" b="0"/>
            </a:stretch>
          </a:blipFill>
        </p:spPr>
      </p:sp>
      <p:sp>
        <p:nvSpPr>
          <p:cNvPr name="TextBox 7" id="7"/>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sp>
        <p:nvSpPr>
          <p:cNvPr name="TextBox 8" id="8"/>
          <p:cNvSpPr txBox="true"/>
          <p:nvPr/>
        </p:nvSpPr>
        <p:spPr>
          <a:xfrm rot="0">
            <a:off x="2584943" y="923925"/>
            <a:ext cx="12980676" cy="1525951"/>
          </a:xfrm>
          <a:prstGeom prst="rect">
            <a:avLst/>
          </a:prstGeom>
        </p:spPr>
        <p:txBody>
          <a:bodyPr anchor="t" rtlCol="false" tIns="0" lIns="0" bIns="0" rIns="0">
            <a:spAutoFit/>
          </a:bodyPr>
          <a:lstStyle/>
          <a:p>
            <a:pPr algn="just">
              <a:lnSpc>
                <a:spcPts val="3907"/>
              </a:lnSpc>
            </a:pPr>
            <a:r>
              <a:rPr lang="en-US" sz="2831" spc="277">
                <a:solidFill>
                  <a:srgbClr val="231F20"/>
                </a:solidFill>
                <a:latin typeface="Codec Pro ExtraBold"/>
              </a:rPr>
              <a:t>Ejecutamos la tarea para verificar que todo se realizó correctamente.</a:t>
            </a:r>
          </a:p>
          <a:p>
            <a:pPr algn="just">
              <a:lnSpc>
                <a:spcPts val="3907"/>
              </a:lnSpc>
            </a:pP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5400000">
            <a:off x="2598335" y="822551"/>
            <a:ext cx="391877" cy="342893"/>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397D5A"/>
            </a:solidFill>
          </p:spPr>
        </p:sp>
        <p:sp>
          <p:nvSpPr>
            <p:cNvPr name="TextBox 8" id="8"/>
            <p:cNvSpPr txBox="true"/>
            <p:nvPr/>
          </p:nvSpPr>
          <p:spPr>
            <a:xfrm>
              <a:off x="127000" y="31750"/>
              <a:ext cx="558800" cy="349250"/>
            </a:xfrm>
            <a:prstGeom prst="rect">
              <a:avLst/>
            </a:prstGeom>
          </p:spPr>
          <p:txBody>
            <a:bodyPr anchor="ctr" rtlCol="false" tIns="50800" lIns="50800" bIns="50800" rIns="50800"/>
            <a:lstStyle/>
            <a:p>
              <a:pPr algn="ctr">
                <a:lnSpc>
                  <a:spcPts val="1984"/>
                </a:lnSpc>
              </a:pPr>
            </a:p>
          </p:txBody>
        </p:sp>
      </p:grpSp>
      <p:sp>
        <p:nvSpPr>
          <p:cNvPr name="Freeform 9" id="9"/>
          <p:cNvSpPr/>
          <p:nvPr/>
        </p:nvSpPr>
        <p:spPr>
          <a:xfrm flipH="false" flipV="false" rot="0">
            <a:off x="4102089" y="2948462"/>
            <a:ext cx="10093347" cy="5764372"/>
          </a:xfrm>
          <a:custGeom>
            <a:avLst/>
            <a:gdLst/>
            <a:ahLst/>
            <a:cxnLst/>
            <a:rect r="r" b="b" t="t" l="l"/>
            <a:pathLst>
              <a:path h="5764372" w="10093347">
                <a:moveTo>
                  <a:pt x="0" y="0"/>
                </a:moveTo>
                <a:lnTo>
                  <a:pt x="10093347" y="0"/>
                </a:lnTo>
                <a:lnTo>
                  <a:pt x="10093347" y="5764372"/>
                </a:lnTo>
                <a:lnTo>
                  <a:pt x="0" y="5764372"/>
                </a:lnTo>
                <a:lnTo>
                  <a:pt x="0" y="0"/>
                </a:lnTo>
                <a:close/>
              </a:path>
            </a:pathLst>
          </a:custGeom>
          <a:blipFill>
            <a:blip r:embed="rId4"/>
            <a:stretch>
              <a:fillRect l="0" t="0" r="0" b="0"/>
            </a:stretch>
          </a:blipFill>
        </p:spPr>
      </p:sp>
      <p:sp>
        <p:nvSpPr>
          <p:cNvPr name="TextBox 10" id="10"/>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sp>
        <p:nvSpPr>
          <p:cNvPr name="TextBox 11" id="11"/>
          <p:cNvSpPr txBox="true"/>
          <p:nvPr/>
        </p:nvSpPr>
        <p:spPr>
          <a:xfrm rot="0">
            <a:off x="3292301" y="708467"/>
            <a:ext cx="7706279" cy="550874"/>
          </a:xfrm>
          <a:prstGeom prst="rect">
            <a:avLst/>
          </a:prstGeom>
        </p:spPr>
        <p:txBody>
          <a:bodyPr anchor="t" rtlCol="false" tIns="0" lIns="0" bIns="0" rIns="0">
            <a:spAutoFit/>
          </a:bodyPr>
          <a:lstStyle/>
          <a:p>
            <a:pPr algn="just">
              <a:lnSpc>
                <a:spcPts val="4120"/>
              </a:lnSpc>
            </a:pPr>
            <a:r>
              <a:rPr lang="en-US" sz="2985" spc="292">
                <a:solidFill>
                  <a:srgbClr val="231F20"/>
                </a:solidFill>
                <a:latin typeface="Codec Pro ExtraBold Bold"/>
              </a:rPr>
              <a:t>1.4. Dimensión TipoComprobante.</a:t>
            </a:r>
          </a:p>
        </p:txBody>
      </p:sp>
      <p:sp>
        <p:nvSpPr>
          <p:cNvPr name="TextBox 12" id="12"/>
          <p:cNvSpPr txBox="true"/>
          <p:nvPr/>
        </p:nvSpPr>
        <p:spPr>
          <a:xfrm rot="0">
            <a:off x="3248103" y="1388761"/>
            <a:ext cx="12980676" cy="1030651"/>
          </a:xfrm>
          <a:prstGeom prst="rect">
            <a:avLst/>
          </a:prstGeom>
        </p:spPr>
        <p:txBody>
          <a:bodyPr anchor="t" rtlCol="false" tIns="0" lIns="0" bIns="0" rIns="0">
            <a:spAutoFit/>
          </a:bodyPr>
          <a:lstStyle/>
          <a:p>
            <a:pPr algn="just">
              <a:lnSpc>
                <a:spcPts val="3907"/>
              </a:lnSpc>
            </a:pPr>
            <a:r>
              <a:rPr lang="en-US" sz="2831" spc="277">
                <a:solidFill>
                  <a:srgbClr val="231F20"/>
                </a:solidFill>
                <a:latin typeface="Codec Pro ExtraBold"/>
              </a:rPr>
              <a:t>Creamos una nueva Tarea de flujo de datos llamada Dim_TipoComprobante.</a:t>
            </a:r>
          </a:p>
        </p:txBody>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363084" y="2751609"/>
            <a:ext cx="11561831" cy="6198499"/>
          </a:xfrm>
          <a:custGeom>
            <a:avLst/>
            <a:gdLst/>
            <a:ahLst/>
            <a:cxnLst/>
            <a:rect r="r" b="b" t="t" l="l"/>
            <a:pathLst>
              <a:path h="6198499" w="11561831">
                <a:moveTo>
                  <a:pt x="0" y="0"/>
                </a:moveTo>
                <a:lnTo>
                  <a:pt x="11561832" y="0"/>
                </a:lnTo>
                <a:lnTo>
                  <a:pt x="11561832" y="6198499"/>
                </a:lnTo>
                <a:lnTo>
                  <a:pt x="0" y="6198499"/>
                </a:lnTo>
                <a:lnTo>
                  <a:pt x="0" y="0"/>
                </a:lnTo>
                <a:close/>
              </a:path>
            </a:pathLst>
          </a:custGeom>
          <a:blipFill>
            <a:blip r:embed="rId4"/>
            <a:stretch>
              <a:fillRect l="0" t="0" r="0" b="0"/>
            </a:stretch>
          </a:blipFill>
        </p:spPr>
      </p:sp>
      <p:sp>
        <p:nvSpPr>
          <p:cNvPr name="TextBox 7" id="7"/>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sp>
        <p:nvSpPr>
          <p:cNvPr name="TextBox 8" id="8"/>
          <p:cNvSpPr txBox="true"/>
          <p:nvPr/>
        </p:nvSpPr>
        <p:spPr>
          <a:xfrm rot="0">
            <a:off x="2584943" y="923925"/>
            <a:ext cx="12980676" cy="2021251"/>
          </a:xfrm>
          <a:prstGeom prst="rect">
            <a:avLst/>
          </a:prstGeom>
        </p:spPr>
        <p:txBody>
          <a:bodyPr anchor="t" rtlCol="false" tIns="0" lIns="0" bIns="0" rIns="0">
            <a:spAutoFit/>
          </a:bodyPr>
          <a:lstStyle/>
          <a:p>
            <a:pPr algn="just">
              <a:lnSpc>
                <a:spcPts val="3907"/>
              </a:lnSpc>
            </a:pPr>
            <a:r>
              <a:rPr lang="en-US" sz="2831" spc="277">
                <a:solidFill>
                  <a:srgbClr val="231F20"/>
                </a:solidFill>
                <a:latin typeface="Codec Pro ExtraBold"/>
              </a:rPr>
              <a:t>Ingresamos a la tarea de flujo de datos y asignamos un origen y destino, también agregamos un flujo de datos encargado de la conversión de datos.</a:t>
            </a:r>
          </a:p>
          <a:p>
            <a:pPr algn="just">
              <a:lnSpc>
                <a:spcPts val="3907"/>
              </a:lnSpc>
            </a:pPr>
          </a:p>
        </p:txBody>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060254" y="2945176"/>
            <a:ext cx="10030054" cy="5773507"/>
          </a:xfrm>
          <a:custGeom>
            <a:avLst/>
            <a:gdLst/>
            <a:ahLst/>
            <a:cxnLst/>
            <a:rect r="r" b="b" t="t" l="l"/>
            <a:pathLst>
              <a:path h="5773507" w="10030054">
                <a:moveTo>
                  <a:pt x="0" y="0"/>
                </a:moveTo>
                <a:lnTo>
                  <a:pt x="10030053" y="0"/>
                </a:lnTo>
                <a:lnTo>
                  <a:pt x="10030053" y="5773507"/>
                </a:lnTo>
                <a:lnTo>
                  <a:pt x="0" y="5773507"/>
                </a:lnTo>
                <a:lnTo>
                  <a:pt x="0" y="0"/>
                </a:lnTo>
                <a:close/>
              </a:path>
            </a:pathLst>
          </a:custGeom>
          <a:blipFill>
            <a:blip r:embed="rId4"/>
            <a:stretch>
              <a:fillRect l="0" t="0" r="0" b="0"/>
            </a:stretch>
          </a:blipFill>
        </p:spPr>
      </p:sp>
      <p:sp>
        <p:nvSpPr>
          <p:cNvPr name="TextBox 7" id="7"/>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sp>
        <p:nvSpPr>
          <p:cNvPr name="TextBox 8" id="8"/>
          <p:cNvSpPr txBox="true"/>
          <p:nvPr/>
        </p:nvSpPr>
        <p:spPr>
          <a:xfrm rot="0">
            <a:off x="2584943" y="923925"/>
            <a:ext cx="12980676" cy="2021251"/>
          </a:xfrm>
          <a:prstGeom prst="rect">
            <a:avLst/>
          </a:prstGeom>
        </p:spPr>
        <p:txBody>
          <a:bodyPr anchor="t" rtlCol="false" tIns="0" lIns="0" bIns="0" rIns="0">
            <a:spAutoFit/>
          </a:bodyPr>
          <a:lstStyle/>
          <a:p>
            <a:pPr algn="just">
              <a:lnSpc>
                <a:spcPts val="3907"/>
              </a:lnSpc>
            </a:pPr>
            <a:r>
              <a:rPr lang="en-US" sz="2831" spc="277">
                <a:solidFill>
                  <a:srgbClr val="231F20"/>
                </a:solidFill>
                <a:latin typeface="Codec Pro ExtraBold"/>
              </a:rPr>
              <a:t>Ingresamos al origen OLE DB y hacemos la conexión con la base de datos transaccional. En modo de acceso usamos Comando SQL.</a:t>
            </a:r>
          </a:p>
          <a:p>
            <a:pPr algn="just">
              <a:lnSpc>
                <a:spcPts val="3907"/>
              </a:lnSpc>
            </a:pPr>
          </a:p>
        </p:txBody>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250111" y="2922545"/>
            <a:ext cx="10014376" cy="5775786"/>
          </a:xfrm>
          <a:custGeom>
            <a:avLst/>
            <a:gdLst/>
            <a:ahLst/>
            <a:cxnLst/>
            <a:rect r="r" b="b" t="t" l="l"/>
            <a:pathLst>
              <a:path h="5775786" w="10014376">
                <a:moveTo>
                  <a:pt x="0" y="0"/>
                </a:moveTo>
                <a:lnTo>
                  <a:pt x="10014377" y="0"/>
                </a:lnTo>
                <a:lnTo>
                  <a:pt x="10014377" y="5775786"/>
                </a:lnTo>
                <a:lnTo>
                  <a:pt x="0" y="5775786"/>
                </a:lnTo>
                <a:lnTo>
                  <a:pt x="0" y="0"/>
                </a:lnTo>
                <a:close/>
              </a:path>
            </a:pathLst>
          </a:custGeom>
          <a:blipFill>
            <a:blip r:embed="rId4"/>
            <a:stretch>
              <a:fillRect l="0" t="0" r="0" b="0"/>
            </a:stretch>
          </a:blipFill>
        </p:spPr>
      </p:sp>
      <p:sp>
        <p:nvSpPr>
          <p:cNvPr name="TextBox 7" id="7"/>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sp>
        <p:nvSpPr>
          <p:cNvPr name="TextBox 8" id="8"/>
          <p:cNvSpPr txBox="true"/>
          <p:nvPr/>
        </p:nvSpPr>
        <p:spPr>
          <a:xfrm rot="0">
            <a:off x="2584943" y="923925"/>
            <a:ext cx="12980676" cy="1525951"/>
          </a:xfrm>
          <a:prstGeom prst="rect">
            <a:avLst/>
          </a:prstGeom>
        </p:spPr>
        <p:txBody>
          <a:bodyPr anchor="t" rtlCol="false" tIns="0" lIns="0" bIns="0" rIns="0">
            <a:spAutoFit/>
          </a:bodyPr>
          <a:lstStyle/>
          <a:p>
            <a:pPr algn="just">
              <a:lnSpc>
                <a:spcPts val="3907"/>
              </a:lnSpc>
            </a:pPr>
            <a:r>
              <a:rPr lang="en-US" sz="2831" spc="277">
                <a:solidFill>
                  <a:srgbClr val="231F20"/>
                </a:solidFill>
                <a:latin typeface="Codec Pro ExtraBold"/>
              </a:rPr>
              <a:t>La conversión de datos nos va a servir para igual el tipo de dato con el destino para que de esta forma no tengamos errores en la transacción.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322124" y="775489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09554" y="4380129"/>
            <a:ext cx="4513801" cy="2746297"/>
          </a:xfrm>
          <a:custGeom>
            <a:avLst/>
            <a:gdLst/>
            <a:ahLst/>
            <a:cxnLst/>
            <a:rect r="r" b="b" t="t" l="l"/>
            <a:pathLst>
              <a:path h="2746297" w="4513801">
                <a:moveTo>
                  <a:pt x="0" y="0"/>
                </a:moveTo>
                <a:lnTo>
                  <a:pt x="4513800" y="0"/>
                </a:lnTo>
                <a:lnTo>
                  <a:pt x="4513800" y="2746297"/>
                </a:lnTo>
                <a:lnTo>
                  <a:pt x="0" y="2746297"/>
                </a:lnTo>
                <a:lnTo>
                  <a:pt x="0" y="0"/>
                </a:lnTo>
                <a:close/>
              </a:path>
            </a:pathLst>
          </a:custGeom>
          <a:blipFill>
            <a:blip r:embed="rId4"/>
            <a:stretch>
              <a:fillRect l="-3662" t="0" r="-3662" b="0"/>
            </a:stretch>
          </a:blipFill>
        </p:spPr>
      </p:sp>
      <p:sp>
        <p:nvSpPr>
          <p:cNvPr name="Freeform 5" id="5"/>
          <p:cNvSpPr/>
          <p:nvPr/>
        </p:nvSpPr>
        <p:spPr>
          <a:xfrm flipH="false" flipV="false" rot="0">
            <a:off x="13758420" y="3666076"/>
            <a:ext cx="3853765" cy="2517010"/>
          </a:xfrm>
          <a:custGeom>
            <a:avLst/>
            <a:gdLst/>
            <a:ahLst/>
            <a:cxnLst/>
            <a:rect r="r" b="b" t="t" l="l"/>
            <a:pathLst>
              <a:path h="2517010" w="3853765">
                <a:moveTo>
                  <a:pt x="0" y="0"/>
                </a:moveTo>
                <a:lnTo>
                  <a:pt x="3853765" y="0"/>
                </a:lnTo>
                <a:lnTo>
                  <a:pt x="3853765" y="2517010"/>
                </a:lnTo>
                <a:lnTo>
                  <a:pt x="0" y="2517010"/>
                </a:lnTo>
                <a:lnTo>
                  <a:pt x="0" y="0"/>
                </a:lnTo>
                <a:close/>
              </a:path>
            </a:pathLst>
          </a:custGeom>
          <a:blipFill>
            <a:blip r:embed="rId5"/>
            <a:stretch>
              <a:fillRect l="0" t="0" r="0" b="0"/>
            </a:stretch>
          </a:blipFill>
        </p:spPr>
      </p:sp>
      <p:sp>
        <p:nvSpPr>
          <p:cNvPr name="Freeform 6" id="6"/>
          <p:cNvSpPr/>
          <p:nvPr/>
        </p:nvSpPr>
        <p:spPr>
          <a:xfrm flipH="false" flipV="false" rot="0">
            <a:off x="10975620" y="6997612"/>
            <a:ext cx="5739797" cy="2902970"/>
          </a:xfrm>
          <a:custGeom>
            <a:avLst/>
            <a:gdLst/>
            <a:ahLst/>
            <a:cxnLst/>
            <a:rect r="r" b="b" t="t" l="l"/>
            <a:pathLst>
              <a:path h="2902970" w="5739797">
                <a:moveTo>
                  <a:pt x="0" y="0"/>
                </a:moveTo>
                <a:lnTo>
                  <a:pt x="5739797" y="0"/>
                </a:lnTo>
                <a:lnTo>
                  <a:pt x="5739797" y="2902970"/>
                </a:lnTo>
                <a:lnTo>
                  <a:pt x="0" y="2902970"/>
                </a:lnTo>
                <a:lnTo>
                  <a:pt x="0" y="0"/>
                </a:lnTo>
                <a:close/>
              </a:path>
            </a:pathLst>
          </a:custGeom>
          <a:blipFill>
            <a:blip r:embed="rId6"/>
            <a:stretch>
              <a:fillRect l="0" t="0" r="0" b="0"/>
            </a:stretch>
          </a:blipFill>
        </p:spPr>
      </p:sp>
      <p:sp>
        <p:nvSpPr>
          <p:cNvPr name="Freeform 7" id="7"/>
          <p:cNvSpPr/>
          <p:nvPr/>
        </p:nvSpPr>
        <p:spPr>
          <a:xfrm flipH="false" flipV="false" rot="0">
            <a:off x="6014787" y="7255310"/>
            <a:ext cx="3669923" cy="2387574"/>
          </a:xfrm>
          <a:custGeom>
            <a:avLst/>
            <a:gdLst/>
            <a:ahLst/>
            <a:cxnLst/>
            <a:rect r="r" b="b" t="t" l="l"/>
            <a:pathLst>
              <a:path h="2387574" w="3669923">
                <a:moveTo>
                  <a:pt x="0" y="0"/>
                </a:moveTo>
                <a:lnTo>
                  <a:pt x="3669923" y="0"/>
                </a:lnTo>
                <a:lnTo>
                  <a:pt x="3669923" y="2387574"/>
                </a:lnTo>
                <a:lnTo>
                  <a:pt x="0" y="2387574"/>
                </a:lnTo>
                <a:lnTo>
                  <a:pt x="0" y="0"/>
                </a:lnTo>
                <a:close/>
              </a:path>
            </a:pathLst>
          </a:custGeom>
          <a:blipFill>
            <a:blip r:embed="rId7"/>
            <a:stretch>
              <a:fillRect l="0" t="-4726" r="0" b="-4726"/>
            </a:stretch>
          </a:blipFill>
        </p:spPr>
      </p:sp>
      <p:sp>
        <p:nvSpPr>
          <p:cNvPr name="TextBox 8" id="8"/>
          <p:cNvSpPr txBox="true"/>
          <p:nvPr/>
        </p:nvSpPr>
        <p:spPr>
          <a:xfrm rot="0">
            <a:off x="6605349" y="2270857"/>
            <a:ext cx="6797659" cy="3985455"/>
          </a:xfrm>
          <a:prstGeom prst="rect">
            <a:avLst/>
          </a:prstGeom>
        </p:spPr>
        <p:txBody>
          <a:bodyPr anchor="t" rtlCol="false" tIns="0" lIns="0" bIns="0" rIns="0">
            <a:spAutoFit/>
          </a:bodyPr>
          <a:lstStyle/>
          <a:p>
            <a:pPr algn="just" marL="0" indent="0" lvl="0">
              <a:lnSpc>
                <a:spcPts val="2633"/>
              </a:lnSpc>
              <a:spcBef>
                <a:spcPct val="0"/>
              </a:spcBef>
            </a:pPr>
            <a:r>
              <a:rPr lang="en-US" sz="1908" spc="186">
                <a:solidFill>
                  <a:srgbClr val="231F20"/>
                </a:solidFill>
                <a:latin typeface="Open Sauce"/>
              </a:rPr>
              <a:t>El antecedente clave es la carencia de una infraestructura tecnológica consolidada en Ferretería Kong SAC, lo que ha obstaculizado su capacidad para analizar datos eficientemente y tomar decisiones estratégicas fundamentadas. Esto ha impulsado la necesidad de implementar una solución de inteligencia de negocios (BI). Power BI se ha identificado como la opción ideal para abordar estas limitaciones, ofreciendo una amplia gama de funcionalidades y adaptabilidad a futuros crecimientos y cambios en las necesidades del negocio.</a:t>
            </a:r>
          </a:p>
        </p:txBody>
      </p:sp>
      <p:sp>
        <p:nvSpPr>
          <p:cNvPr name="TextBox 9" id="9"/>
          <p:cNvSpPr txBox="true"/>
          <p:nvPr/>
        </p:nvSpPr>
        <p:spPr>
          <a:xfrm rot="0">
            <a:off x="1528479" y="2117582"/>
            <a:ext cx="4721458" cy="1548494"/>
          </a:xfrm>
          <a:prstGeom prst="rect">
            <a:avLst/>
          </a:prstGeom>
        </p:spPr>
        <p:txBody>
          <a:bodyPr anchor="t" rtlCol="false" tIns="0" lIns="0" bIns="0" rIns="0">
            <a:spAutoFit/>
          </a:bodyPr>
          <a:lstStyle/>
          <a:p>
            <a:pPr algn="ctr">
              <a:lnSpc>
                <a:spcPts val="5996"/>
              </a:lnSpc>
              <a:spcBef>
                <a:spcPct val="0"/>
              </a:spcBef>
            </a:pPr>
            <a:r>
              <a:rPr lang="en-US" sz="4345" spc="425">
                <a:solidFill>
                  <a:srgbClr val="231F20"/>
                </a:solidFill>
                <a:latin typeface="Codec Pro ExtraBold"/>
              </a:rPr>
              <a:t> Antecedente Tecnológico.</a:t>
            </a:r>
          </a:p>
        </p:txBody>
      </p:sp>
      <p:sp>
        <p:nvSpPr>
          <p:cNvPr name="TextBox 10" id="10"/>
          <p:cNvSpPr txBox="true"/>
          <p:nvPr/>
        </p:nvSpPr>
        <p:spPr>
          <a:xfrm rot="0">
            <a:off x="2246639" y="292466"/>
            <a:ext cx="14468778" cy="933902"/>
          </a:xfrm>
          <a:prstGeom prst="rect">
            <a:avLst/>
          </a:prstGeom>
        </p:spPr>
        <p:txBody>
          <a:bodyPr anchor="t" rtlCol="false" tIns="0" lIns="0" bIns="0" rIns="0">
            <a:spAutoFit/>
          </a:bodyPr>
          <a:lstStyle/>
          <a:p>
            <a:pPr algn="l" marL="1081162" indent="-540581" lvl="1">
              <a:lnSpc>
                <a:spcPts val="6910"/>
              </a:lnSpc>
              <a:spcBef>
                <a:spcPct val="0"/>
              </a:spcBef>
              <a:buAutoNum type="arabicPeriod" startAt="1"/>
            </a:pPr>
            <a:r>
              <a:rPr lang="en-US" sz="5007" spc="490">
                <a:solidFill>
                  <a:srgbClr val="231F20"/>
                </a:solidFill>
                <a:latin typeface="Codec Pro ExtraBold"/>
              </a:rPr>
              <a:t>1.5 Definir el ámbito del negocio.</a:t>
            </a:r>
          </a:p>
        </p:txBody>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364321" y="3179155"/>
            <a:ext cx="9785957" cy="5809722"/>
          </a:xfrm>
          <a:custGeom>
            <a:avLst/>
            <a:gdLst/>
            <a:ahLst/>
            <a:cxnLst/>
            <a:rect r="r" b="b" t="t" l="l"/>
            <a:pathLst>
              <a:path h="5809722" w="9785957">
                <a:moveTo>
                  <a:pt x="0" y="0"/>
                </a:moveTo>
                <a:lnTo>
                  <a:pt x="9785957" y="0"/>
                </a:lnTo>
                <a:lnTo>
                  <a:pt x="9785957" y="5809722"/>
                </a:lnTo>
                <a:lnTo>
                  <a:pt x="0" y="5809722"/>
                </a:lnTo>
                <a:lnTo>
                  <a:pt x="0" y="0"/>
                </a:lnTo>
                <a:close/>
              </a:path>
            </a:pathLst>
          </a:custGeom>
          <a:blipFill>
            <a:blip r:embed="rId4"/>
            <a:stretch>
              <a:fillRect l="0" t="0" r="0" b="0"/>
            </a:stretch>
          </a:blipFill>
        </p:spPr>
      </p:sp>
      <p:sp>
        <p:nvSpPr>
          <p:cNvPr name="TextBox 7" id="7"/>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sp>
        <p:nvSpPr>
          <p:cNvPr name="TextBox 8" id="8"/>
          <p:cNvSpPr txBox="true"/>
          <p:nvPr/>
        </p:nvSpPr>
        <p:spPr>
          <a:xfrm rot="0">
            <a:off x="2584943" y="923925"/>
            <a:ext cx="12980676" cy="2021251"/>
          </a:xfrm>
          <a:prstGeom prst="rect">
            <a:avLst/>
          </a:prstGeom>
        </p:spPr>
        <p:txBody>
          <a:bodyPr anchor="t" rtlCol="false" tIns="0" lIns="0" bIns="0" rIns="0">
            <a:spAutoFit/>
          </a:bodyPr>
          <a:lstStyle/>
          <a:p>
            <a:pPr algn="just">
              <a:lnSpc>
                <a:spcPts val="3907"/>
              </a:lnSpc>
            </a:pPr>
            <a:r>
              <a:rPr lang="en-US" sz="2831" spc="277">
                <a:solidFill>
                  <a:srgbClr val="231F20"/>
                </a:solidFill>
                <a:latin typeface="Codec Pro ExtraBold"/>
              </a:rPr>
              <a:t>Se selecciona la BD de destino en este caso es FerreteriaModeloEstrella y se selecciono la tabla de correspondiente. El modo de acceso se configuró mediante Carga rápida de tabla o vista.</a:t>
            </a:r>
          </a:p>
        </p:txBody>
      </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429953" y="2449876"/>
            <a:ext cx="9654693" cy="5829866"/>
          </a:xfrm>
          <a:custGeom>
            <a:avLst/>
            <a:gdLst/>
            <a:ahLst/>
            <a:cxnLst/>
            <a:rect r="r" b="b" t="t" l="l"/>
            <a:pathLst>
              <a:path h="5829866" w="9654693">
                <a:moveTo>
                  <a:pt x="0" y="0"/>
                </a:moveTo>
                <a:lnTo>
                  <a:pt x="9654693" y="0"/>
                </a:lnTo>
                <a:lnTo>
                  <a:pt x="9654693" y="5829865"/>
                </a:lnTo>
                <a:lnTo>
                  <a:pt x="0" y="5829865"/>
                </a:lnTo>
                <a:lnTo>
                  <a:pt x="0" y="0"/>
                </a:lnTo>
                <a:close/>
              </a:path>
            </a:pathLst>
          </a:custGeom>
          <a:blipFill>
            <a:blip r:embed="rId4"/>
            <a:stretch>
              <a:fillRect l="0" t="0" r="0" b="0"/>
            </a:stretch>
          </a:blipFill>
        </p:spPr>
      </p:sp>
      <p:sp>
        <p:nvSpPr>
          <p:cNvPr name="TextBox 7" id="7"/>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sp>
        <p:nvSpPr>
          <p:cNvPr name="TextBox 8" id="8"/>
          <p:cNvSpPr txBox="true"/>
          <p:nvPr/>
        </p:nvSpPr>
        <p:spPr>
          <a:xfrm rot="0">
            <a:off x="2584943" y="923925"/>
            <a:ext cx="12980676" cy="1525951"/>
          </a:xfrm>
          <a:prstGeom prst="rect">
            <a:avLst/>
          </a:prstGeom>
        </p:spPr>
        <p:txBody>
          <a:bodyPr anchor="t" rtlCol="false" tIns="0" lIns="0" bIns="0" rIns="0">
            <a:spAutoFit/>
          </a:bodyPr>
          <a:lstStyle/>
          <a:p>
            <a:pPr algn="just">
              <a:lnSpc>
                <a:spcPts val="3907"/>
              </a:lnSpc>
            </a:pPr>
            <a:r>
              <a:rPr lang="en-US" sz="2831" spc="277">
                <a:solidFill>
                  <a:srgbClr val="231F20"/>
                </a:solidFill>
                <a:latin typeface="Codec Pro ExtraBold"/>
              </a:rPr>
              <a:t>Ejecutamos la tarea para verificar que todo se realizó correctamente.</a:t>
            </a:r>
          </a:p>
          <a:p>
            <a:pPr algn="just">
              <a:lnSpc>
                <a:spcPts val="3907"/>
              </a:lnSpc>
            </a:pPr>
          </a:p>
        </p:txBody>
      </p:sp>
    </p:spTree>
  </p:cSld>
  <p:clrMapOvr>
    <a:masterClrMapping/>
  </p:clrMapOvr>
</p:sld>
</file>

<file path=ppt/slides/slide72.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5400000">
            <a:off x="2598335" y="822551"/>
            <a:ext cx="391877" cy="342893"/>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397D5A"/>
            </a:solidFill>
          </p:spPr>
        </p:sp>
        <p:sp>
          <p:nvSpPr>
            <p:cNvPr name="TextBox 8" id="8"/>
            <p:cNvSpPr txBox="true"/>
            <p:nvPr/>
          </p:nvSpPr>
          <p:spPr>
            <a:xfrm>
              <a:off x="127000" y="31750"/>
              <a:ext cx="558800" cy="349250"/>
            </a:xfrm>
            <a:prstGeom prst="rect">
              <a:avLst/>
            </a:prstGeom>
          </p:spPr>
          <p:txBody>
            <a:bodyPr anchor="ctr" rtlCol="false" tIns="50800" lIns="50800" bIns="50800" rIns="50800"/>
            <a:lstStyle/>
            <a:p>
              <a:pPr algn="ctr">
                <a:lnSpc>
                  <a:spcPts val="1984"/>
                </a:lnSpc>
              </a:pPr>
            </a:p>
          </p:txBody>
        </p:sp>
      </p:grpSp>
      <p:sp>
        <p:nvSpPr>
          <p:cNvPr name="Freeform 9" id="9"/>
          <p:cNvSpPr/>
          <p:nvPr/>
        </p:nvSpPr>
        <p:spPr>
          <a:xfrm flipH="false" flipV="false" rot="0">
            <a:off x="3363084" y="2981339"/>
            <a:ext cx="11561831" cy="4449870"/>
          </a:xfrm>
          <a:custGeom>
            <a:avLst/>
            <a:gdLst/>
            <a:ahLst/>
            <a:cxnLst/>
            <a:rect r="r" b="b" t="t" l="l"/>
            <a:pathLst>
              <a:path h="4449870" w="11561831">
                <a:moveTo>
                  <a:pt x="0" y="0"/>
                </a:moveTo>
                <a:lnTo>
                  <a:pt x="11561832" y="0"/>
                </a:lnTo>
                <a:lnTo>
                  <a:pt x="11561832" y="4449870"/>
                </a:lnTo>
                <a:lnTo>
                  <a:pt x="0" y="4449870"/>
                </a:lnTo>
                <a:lnTo>
                  <a:pt x="0" y="0"/>
                </a:lnTo>
                <a:close/>
              </a:path>
            </a:pathLst>
          </a:custGeom>
          <a:blipFill>
            <a:blip r:embed="rId4"/>
            <a:stretch>
              <a:fillRect l="0" t="0" r="0" b="0"/>
            </a:stretch>
          </a:blipFill>
        </p:spPr>
      </p:sp>
      <p:sp>
        <p:nvSpPr>
          <p:cNvPr name="TextBox 10" id="10"/>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sp>
        <p:nvSpPr>
          <p:cNvPr name="TextBox 11" id="11"/>
          <p:cNvSpPr txBox="true"/>
          <p:nvPr/>
        </p:nvSpPr>
        <p:spPr>
          <a:xfrm rot="0">
            <a:off x="3292301" y="708467"/>
            <a:ext cx="7847751" cy="550874"/>
          </a:xfrm>
          <a:prstGeom prst="rect">
            <a:avLst/>
          </a:prstGeom>
        </p:spPr>
        <p:txBody>
          <a:bodyPr anchor="t" rtlCol="false" tIns="0" lIns="0" bIns="0" rIns="0">
            <a:spAutoFit/>
          </a:bodyPr>
          <a:lstStyle/>
          <a:p>
            <a:pPr algn="just">
              <a:lnSpc>
                <a:spcPts val="4120"/>
              </a:lnSpc>
            </a:pPr>
            <a:r>
              <a:rPr lang="en-US" sz="2985" spc="292">
                <a:solidFill>
                  <a:srgbClr val="231F20"/>
                </a:solidFill>
                <a:latin typeface="Codec Pro ExtraBold Bold"/>
              </a:rPr>
              <a:t>1.5. Dimensión Tiempo.</a:t>
            </a:r>
          </a:p>
        </p:txBody>
      </p:sp>
      <p:sp>
        <p:nvSpPr>
          <p:cNvPr name="TextBox 12" id="12"/>
          <p:cNvSpPr txBox="true"/>
          <p:nvPr/>
        </p:nvSpPr>
        <p:spPr>
          <a:xfrm rot="0">
            <a:off x="3248103" y="1388761"/>
            <a:ext cx="12980676" cy="1525951"/>
          </a:xfrm>
          <a:prstGeom prst="rect">
            <a:avLst/>
          </a:prstGeom>
        </p:spPr>
        <p:txBody>
          <a:bodyPr anchor="t" rtlCol="false" tIns="0" lIns="0" bIns="0" rIns="0">
            <a:spAutoFit/>
          </a:bodyPr>
          <a:lstStyle/>
          <a:p>
            <a:pPr algn="just">
              <a:lnSpc>
                <a:spcPts val="3907"/>
              </a:lnSpc>
            </a:pPr>
            <a:r>
              <a:rPr lang="en-US" sz="2831" spc="277">
                <a:solidFill>
                  <a:srgbClr val="231F20"/>
                </a:solidFill>
                <a:latin typeface="Codec Pro ExtraBold"/>
              </a:rPr>
              <a:t>Creamos una nueva Tarea de flujo de datos llamada Dim_Tiempo.</a:t>
            </a:r>
          </a:p>
          <a:p>
            <a:pPr algn="just">
              <a:lnSpc>
                <a:spcPts val="3907"/>
              </a:lnSpc>
            </a:pPr>
          </a:p>
        </p:txBody>
      </p:sp>
    </p:spTree>
  </p:cSld>
  <p:clrMapOvr>
    <a:masterClrMapping/>
  </p:clrMapOvr>
</p:sld>
</file>

<file path=ppt/slides/slide73.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020621" y="2868766"/>
            <a:ext cx="10109318" cy="5762083"/>
          </a:xfrm>
          <a:custGeom>
            <a:avLst/>
            <a:gdLst/>
            <a:ahLst/>
            <a:cxnLst/>
            <a:rect r="r" b="b" t="t" l="l"/>
            <a:pathLst>
              <a:path h="5762083" w="10109318">
                <a:moveTo>
                  <a:pt x="0" y="0"/>
                </a:moveTo>
                <a:lnTo>
                  <a:pt x="10109319" y="0"/>
                </a:lnTo>
                <a:lnTo>
                  <a:pt x="10109319" y="5762083"/>
                </a:lnTo>
                <a:lnTo>
                  <a:pt x="0" y="5762083"/>
                </a:lnTo>
                <a:lnTo>
                  <a:pt x="0" y="0"/>
                </a:lnTo>
                <a:close/>
              </a:path>
            </a:pathLst>
          </a:custGeom>
          <a:blipFill>
            <a:blip r:embed="rId4"/>
            <a:stretch>
              <a:fillRect l="0" t="0" r="0" b="0"/>
            </a:stretch>
          </a:blipFill>
        </p:spPr>
      </p:sp>
      <p:sp>
        <p:nvSpPr>
          <p:cNvPr name="TextBox 7" id="7"/>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sp>
        <p:nvSpPr>
          <p:cNvPr name="TextBox 8" id="8"/>
          <p:cNvSpPr txBox="true"/>
          <p:nvPr/>
        </p:nvSpPr>
        <p:spPr>
          <a:xfrm rot="0">
            <a:off x="2584943" y="923925"/>
            <a:ext cx="12980676" cy="1525951"/>
          </a:xfrm>
          <a:prstGeom prst="rect">
            <a:avLst/>
          </a:prstGeom>
        </p:spPr>
        <p:txBody>
          <a:bodyPr anchor="t" rtlCol="false" tIns="0" lIns="0" bIns="0" rIns="0">
            <a:spAutoFit/>
          </a:bodyPr>
          <a:lstStyle/>
          <a:p>
            <a:pPr algn="just">
              <a:lnSpc>
                <a:spcPts val="3907"/>
              </a:lnSpc>
            </a:pPr>
            <a:r>
              <a:rPr lang="en-US" sz="2831" spc="277">
                <a:solidFill>
                  <a:srgbClr val="231F20"/>
                </a:solidFill>
                <a:latin typeface="Codec Pro ExtraBold"/>
              </a:rPr>
              <a:t>Ingresamos a la tarea de flujo de datos y asignamos un origen y destino, también agregamos un flujo de datos encargado de la conversión de datos.</a:t>
            </a:r>
          </a:p>
        </p:txBody>
      </p:sp>
    </p:spTree>
  </p:cSld>
  <p:clrMapOvr>
    <a:masterClrMapping/>
  </p:clrMapOvr>
</p:sld>
</file>

<file path=ppt/slides/slide74.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174879" y="3027963"/>
            <a:ext cx="9800803" cy="5807473"/>
          </a:xfrm>
          <a:custGeom>
            <a:avLst/>
            <a:gdLst/>
            <a:ahLst/>
            <a:cxnLst/>
            <a:rect r="r" b="b" t="t" l="l"/>
            <a:pathLst>
              <a:path h="5807473" w="9800803">
                <a:moveTo>
                  <a:pt x="0" y="0"/>
                </a:moveTo>
                <a:lnTo>
                  <a:pt x="9800803" y="0"/>
                </a:lnTo>
                <a:lnTo>
                  <a:pt x="9800803" y="5807473"/>
                </a:lnTo>
                <a:lnTo>
                  <a:pt x="0" y="5807473"/>
                </a:lnTo>
                <a:lnTo>
                  <a:pt x="0" y="0"/>
                </a:lnTo>
                <a:close/>
              </a:path>
            </a:pathLst>
          </a:custGeom>
          <a:blipFill>
            <a:blip r:embed="rId4"/>
            <a:stretch>
              <a:fillRect l="0" t="0" r="0" b="0"/>
            </a:stretch>
          </a:blipFill>
        </p:spPr>
      </p:sp>
      <p:sp>
        <p:nvSpPr>
          <p:cNvPr name="TextBox 7" id="7"/>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sp>
        <p:nvSpPr>
          <p:cNvPr name="TextBox 8" id="8"/>
          <p:cNvSpPr txBox="true"/>
          <p:nvPr/>
        </p:nvSpPr>
        <p:spPr>
          <a:xfrm rot="0">
            <a:off x="2584943" y="923925"/>
            <a:ext cx="12980676" cy="1525951"/>
          </a:xfrm>
          <a:prstGeom prst="rect">
            <a:avLst/>
          </a:prstGeom>
        </p:spPr>
        <p:txBody>
          <a:bodyPr anchor="t" rtlCol="false" tIns="0" lIns="0" bIns="0" rIns="0">
            <a:spAutoFit/>
          </a:bodyPr>
          <a:lstStyle/>
          <a:p>
            <a:pPr algn="just">
              <a:lnSpc>
                <a:spcPts val="3907"/>
              </a:lnSpc>
            </a:pPr>
            <a:r>
              <a:rPr lang="en-US" sz="2831" spc="277">
                <a:solidFill>
                  <a:srgbClr val="231F20"/>
                </a:solidFill>
                <a:latin typeface="Codec Pro ExtraBold"/>
              </a:rPr>
              <a:t>Ingresamos al origen OLE DB y hacemos la conexión con la base de datos transaccional. En modo de acceso usamos Comando SQL.</a:t>
            </a:r>
          </a:p>
        </p:txBody>
      </p:sp>
    </p:spTree>
  </p:cSld>
  <p:clrMapOvr>
    <a:masterClrMapping/>
  </p:clrMapOvr>
</p:sld>
</file>

<file path=ppt/slides/slide75.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495136" y="2887068"/>
            <a:ext cx="9297728" cy="5887162"/>
          </a:xfrm>
          <a:custGeom>
            <a:avLst/>
            <a:gdLst/>
            <a:ahLst/>
            <a:cxnLst/>
            <a:rect r="r" b="b" t="t" l="l"/>
            <a:pathLst>
              <a:path h="5887162" w="9297728">
                <a:moveTo>
                  <a:pt x="0" y="0"/>
                </a:moveTo>
                <a:lnTo>
                  <a:pt x="9297728" y="0"/>
                </a:lnTo>
                <a:lnTo>
                  <a:pt x="9297728" y="5887161"/>
                </a:lnTo>
                <a:lnTo>
                  <a:pt x="0" y="5887161"/>
                </a:lnTo>
                <a:lnTo>
                  <a:pt x="0" y="0"/>
                </a:lnTo>
                <a:close/>
              </a:path>
            </a:pathLst>
          </a:custGeom>
          <a:blipFill>
            <a:blip r:embed="rId4"/>
            <a:stretch>
              <a:fillRect l="0" t="0" r="0" b="0"/>
            </a:stretch>
          </a:blipFill>
        </p:spPr>
      </p:sp>
      <p:sp>
        <p:nvSpPr>
          <p:cNvPr name="TextBox 7" id="7"/>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sp>
        <p:nvSpPr>
          <p:cNvPr name="TextBox 8" id="8"/>
          <p:cNvSpPr txBox="true"/>
          <p:nvPr/>
        </p:nvSpPr>
        <p:spPr>
          <a:xfrm rot="0">
            <a:off x="2584943" y="923925"/>
            <a:ext cx="12980676" cy="1525951"/>
          </a:xfrm>
          <a:prstGeom prst="rect">
            <a:avLst/>
          </a:prstGeom>
        </p:spPr>
        <p:txBody>
          <a:bodyPr anchor="t" rtlCol="false" tIns="0" lIns="0" bIns="0" rIns="0">
            <a:spAutoFit/>
          </a:bodyPr>
          <a:lstStyle/>
          <a:p>
            <a:pPr algn="just">
              <a:lnSpc>
                <a:spcPts val="3907"/>
              </a:lnSpc>
            </a:pPr>
            <a:r>
              <a:rPr lang="en-US" sz="2831" spc="277">
                <a:solidFill>
                  <a:srgbClr val="231F20"/>
                </a:solidFill>
                <a:latin typeface="Codec Pro ExtraBold"/>
              </a:rPr>
              <a:t>La conversión de datos nos va a servir para igual el tipo de dato con el destino para que de esta forma no tengamos errores en la transacción.</a:t>
            </a:r>
          </a:p>
        </p:txBody>
      </p:sp>
    </p:spTree>
  </p:cSld>
  <p:clrMapOvr>
    <a:masterClrMapping/>
  </p:clrMapOvr>
</p:sld>
</file>

<file path=ppt/slides/slide76.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060442" y="3179155"/>
            <a:ext cx="10157591" cy="5755204"/>
          </a:xfrm>
          <a:custGeom>
            <a:avLst/>
            <a:gdLst/>
            <a:ahLst/>
            <a:cxnLst/>
            <a:rect r="r" b="b" t="t" l="l"/>
            <a:pathLst>
              <a:path h="5755204" w="10157591">
                <a:moveTo>
                  <a:pt x="0" y="0"/>
                </a:moveTo>
                <a:lnTo>
                  <a:pt x="10157591" y="0"/>
                </a:lnTo>
                <a:lnTo>
                  <a:pt x="10157591" y="5755204"/>
                </a:lnTo>
                <a:lnTo>
                  <a:pt x="0" y="5755204"/>
                </a:lnTo>
                <a:lnTo>
                  <a:pt x="0" y="0"/>
                </a:lnTo>
                <a:close/>
              </a:path>
            </a:pathLst>
          </a:custGeom>
          <a:blipFill>
            <a:blip r:embed="rId4"/>
            <a:stretch>
              <a:fillRect l="0" t="0" r="0" b="0"/>
            </a:stretch>
          </a:blipFill>
        </p:spPr>
      </p:sp>
      <p:sp>
        <p:nvSpPr>
          <p:cNvPr name="TextBox 7" id="7"/>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sp>
        <p:nvSpPr>
          <p:cNvPr name="TextBox 8" id="8"/>
          <p:cNvSpPr txBox="true"/>
          <p:nvPr/>
        </p:nvSpPr>
        <p:spPr>
          <a:xfrm rot="0">
            <a:off x="2584943" y="923925"/>
            <a:ext cx="12980676" cy="2021251"/>
          </a:xfrm>
          <a:prstGeom prst="rect">
            <a:avLst/>
          </a:prstGeom>
        </p:spPr>
        <p:txBody>
          <a:bodyPr anchor="t" rtlCol="false" tIns="0" lIns="0" bIns="0" rIns="0">
            <a:spAutoFit/>
          </a:bodyPr>
          <a:lstStyle/>
          <a:p>
            <a:pPr algn="just">
              <a:lnSpc>
                <a:spcPts val="3907"/>
              </a:lnSpc>
            </a:pPr>
            <a:r>
              <a:rPr lang="en-US" sz="2831" spc="277">
                <a:solidFill>
                  <a:srgbClr val="231F20"/>
                </a:solidFill>
                <a:latin typeface="Codec Pro ExtraBold"/>
              </a:rPr>
              <a:t>Se selecciona la BD de destino en este caso es FerreteriaModeloEstrella y se selecciono la tabla de correspondiente. El modo de acceso se configuró mediante Carga rápida de tabla o vista.</a:t>
            </a:r>
          </a:p>
        </p:txBody>
      </p:sp>
    </p:spTree>
  </p:cSld>
  <p:clrMapOvr>
    <a:masterClrMapping/>
  </p:clrMapOvr>
</p:sld>
</file>

<file path=ppt/slides/slide77.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358322" y="2645305"/>
            <a:ext cx="11561831" cy="6289845"/>
          </a:xfrm>
          <a:custGeom>
            <a:avLst/>
            <a:gdLst/>
            <a:ahLst/>
            <a:cxnLst/>
            <a:rect r="r" b="b" t="t" l="l"/>
            <a:pathLst>
              <a:path h="6289845" w="11561831">
                <a:moveTo>
                  <a:pt x="0" y="0"/>
                </a:moveTo>
                <a:lnTo>
                  <a:pt x="11561831" y="0"/>
                </a:lnTo>
                <a:lnTo>
                  <a:pt x="11561831" y="6289845"/>
                </a:lnTo>
                <a:lnTo>
                  <a:pt x="0" y="6289845"/>
                </a:lnTo>
                <a:lnTo>
                  <a:pt x="0" y="0"/>
                </a:lnTo>
                <a:close/>
              </a:path>
            </a:pathLst>
          </a:custGeom>
          <a:blipFill>
            <a:blip r:embed="rId4"/>
            <a:stretch>
              <a:fillRect l="0" t="0" r="0" b="0"/>
            </a:stretch>
          </a:blipFill>
        </p:spPr>
      </p:sp>
      <p:sp>
        <p:nvSpPr>
          <p:cNvPr name="TextBox 7" id="7"/>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sp>
        <p:nvSpPr>
          <p:cNvPr name="TextBox 8" id="8"/>
          <p:cNvSpPr txBox="true"/>
          <p:nvPr/>
        </p:nvSpPr>
        <p:spPr>
          <a:xfrm rot="0">
            <a:off x="2584943" y="923925"/>
            <a:ext cx="12980676" cy="1030651"/>
          </a:xfrm>
          <a:prstGeom prst="rect">
            <a:avLst/>
          </a:prstGeom>
        </p:spPr>
        <p:txBody>
          <a:bodyPr anchor="t" rtlCol="false" tIns="0" lIns="0" bIns="0" rIns="0">
            <a:spAutoFit/>
          </a:bodyPr>
          <a:lstStyle/>
          <a:p>
            <a:pPr algn="just">
              <a:lnSpc>
                <a:spcPts val="3907"/>
              </a:lnSpc>
            </a:pPr>
            <a:r>
              <a:rPr lang="en-US" sz="2831" spc="277">
                <a:solidFill>
                  <a:srgbClr val="231F20"/>
                </a:solidFill>
                <a:latin typeface="Codec Pro ExtraBold"/>
              </a:rPr>
              <a:t>Ejecutamos la tarea para verificar que todo se realizó correctamente.</a:t>
            </a:r>
          </a:p>
        </p:txBody>
      </p:sp>
    </p:spTree>
  </p:cSld>
  <p:clrMapOvr>
    <a:masterClrMapping/>
  </p:clrMapOvr>
</p:sld>
</file>

<file path=ppt/slides/slide78.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5400000">
            <a:off x="2598335" y="822551"/>
            <a:ext cx="391877" cy="342893"/>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397D5A"/>
            </a:solidFill>
          </p:spPr>
        </p:sp>
        <p:sp>
          <p:nvSpPr>
            <p:cNvPr name="TextBox 8" id="8"/>
            <p:cNvSpPr txBox="true"/>
            <p:nvPr/>
          </p:nvSpPr>
          <p:spPr>
            <a:xfrm>
              <a:off x="127000" y="31750"/>
              <a:ext cx="558800" cy="349250"/>
            </a:xfrm>
            <a:prstGeom prst="rect">
              <a:avLst/>
            </a:prstGeom>
          </p:spPr>
          <p:txBody>
            <a:bodyPr anchor="ctr" rtlCol="false" tIns="50800" lIns="50800" bIns="50800" rIns="50800"/>
            <a:lstStyle/>
            <a:p>
              <a:pPr algn="ctr">
                <a:lnSpc>
                  <a:spcPts val="1984"/>
                </a:lnSpc>
              </a:pPr>
            </a:p>
          </p:txBody>
        </p:sp>
      </p:grpSp>
      <p:sp>
        <p:nvSpPr>
          <p:cNvPr name="Freeform 9" id="9"/>
          <p:cNvSpPr/>
          <p:nvPr/>
        </p:nvSpPr>
        <p:spPr>
          <a:xfrm flipH="false" flipV="false" rot="0">
            <a:off x="3363084" y="3075159"/>
            <a:ext cx="11561831" cy="4136682"/>
          </a:xfrm>
          <a:custGeom>
            <a:avLst/>
            <a:gdLst/>
            <a:ahLst/>
            <a:cxnLst/>
            <a:rect r="r" b="b" t="t" l="l"/>
            <a:pathLst>
              <a:path h="4136682" w="11561831">
                <a:moveTo>
                  <a:pt x="0" y="0"/>
                </a:moveTo>
                <a:lnTo>
                  <a:pt x="11561832" y="0"/>
                </a:lnTo>
                <a:lnTo>
                  <a:pt x="11561832" y="4136682"/>
                </a:lnTo>
                <a:lnTo>
                  <a:pt x="0" y="4136682"/>
                </a:lnTo>
                <a:lnTo>
                  <a:pt x="0" y="0"/>
                </a:lnTo>
                <a:close/>
              </a:path>
            </a:pathLst>
          </a:custGeom>
          <a:blipFill>
            <a:blip r:embed="rId4"/>
            <a:stretch>
              <a:fillRect l="0" t="0" r="0" b="0"/>
            </a:stretch>
          </a:blipFill>
        </p:spPr>
      </p:sp>
      <p:sp>
        <p:nvSpPr>
          <p:cNvPr name="TextBox 10" id="10"/>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sp>
        <p:nvSpPr>
          <p:cNvPr name="TextBox 11" id="11"/>
          <p:cNvSpPr txBox="true"/>
          <p:nvPr/>
        </p:nvSpPr>
        <p:spPr>
          <a:xfrm rot="0">
            <a:off x="3292301" y="708467"/>
            <a:ext cx="7847751" cy="550874"/>
          </a:xfrm>
          <a:prstGeom prst="rect">
            <a:avLst/>
          </a:prstGeom>
        </p:spPr>
        <p:txBody>
          <a:bodyPr anchor="t" rtlCol="false" tIns="0" lIns="0" bIns="0" rIns="0">
            <a:spAutoFit/>
          </a:bodyPr>
          <a:lstStyle/>
          <a:p>
            <a:pPr algn="just">
              <a:lnSpc>
                <a:spcPts val="4120"/>
              </a:lnSpc>
            </a:pPr>
            <a:r>
              <a:rPr lang="en-US" sz="2985" spc="292">
                <a:solidFill>
                  <a:srgbClr val="231F20"/>
                </a:solidFill>
                <a:latin typeface="Codec Pro ExtraBold Bold"/>
              </a:rPr>
              <a:t>1.6. Tabla Hechos_Ventas</a:t>
            </a:r>
          </a:p>
        </p:txBody>
      </p:sp>
      <p:sp>
        <p:nvSpPr>
          <p:cNvPr name="TextBox 12" id="12"/>
          <p:cNvSpPr txBox="true"/>
          <p:nvPr/>
        </p:nvSpPr>
        <p:spPr>
          <a:xfrm rot="0">
            <a:off x="3248103" y="1599537"/>
            <a:ext cx="12980676" cy="1030651"/>
          </a:xfrm>
          <a:prstGeom prst="rect">
            <a:avLst/>
          </a:prstGeom>
        </p:spPr>
        <p:txBody>
          <a:bodyPr anchor="t" rtlCol="false" tIns="0" lIns="0" bIns="0" rIns="0">
            <a:spAutoFit/>
          </a:bodyPr>
          <a:lstStyle/>
          <a:p>
            <a:pPr algn="just">
              <a:lnSpc>
                <a:spcPts val="3907"/>
              </a:lnSpc>
            </a:pPr>
            <a:r>
              <a:rPr lang="en-US" sz="2831" spc="277">
                <a:solidFill>
                  <a:srgbClr val="231F20"/>
                </a:solidFill>
                <a:latin typeface="Codec Pro ExtraBold"/>
              </a:rPr>
              <a:t>Creamos una nueva Tarea de flujo de datos llamada Ventas.</a:t>
            </a:r>
          </a:p>
          <a:p>
            <a:pPr algn="just">
              <a:lnSpc>
                <a:spcPts val="3907"/>
              </a:lnSpc>
            </a:pPr>
          </a:p>
        </p:txBody>
      </p:sp>
    </p:spTree>
  </p:cSld>
  <p:clrMapOvr>
    <a:masterClrMapping/>
  </p:clrMapOvr>
</p:sld>
</file>

<file path=ppt/slides/slide79.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460101" y="2853200"/>
            <a:ext cx="9377323" cy="5874057"/>
          </a:xfrm>
          <a:custGeom>
            <a:avLst/>
            <a:gdLst/>
            <a:ahLst/>
            <a:cxnLst/>
            <a:rect r="r" b="b" t="t" l="l"/>
            <a:pathLst>
              <a:path h="5874057" w="9377323">
                <a:moveTo>
                  <a:pt x="0" y="0"/>
                </a:moveTo>
                <a:lnTo>
                  <a:pt x="9377323" y="0"/>
                </a:lnTo>
                <a:lnTo>
                  <a:pt x="9377323" y="5874056"/>
                </a:lnTo>
                <a:lnTo>
                  <a:pt x="0" y="5874056"/>
                </a:lnTo>
                <a:lnTo>
                  <a:pt x="0" y="0"/>
                </a:lnTo>
                <a:close/>
              </a:path>
            </a:pathLst>
          </a:custGeom>
          <a:blipFill>
            <a:blip r:embed="rId4"/>
            <a:stretch>
              <a:fillRect l="0" t="0" r="0" b="0"/>
            </a:stretch>
          </a:blipFill>
        </p:spPr>
      </p:sp>
      <p:sp>
        <p:nvSpPr>
          <p:cNvPr name="TextBox 7" id="7"/>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sp>
        <p:nvSpPr>
          <p:cNvPr name="TextBox 8" id="8"/>
          <p:cNvSpPr txBox="true"/>
          <p:nvPr/>
        </p:nvSpPr>
        <p:spPr>
          <a:xfrm rot="0">
            <a:off x="2584943" y="923925"/>
            <a:ext cx="12980676" cy="1525951"/>
          </a:xfrm>
          <a:prstGeom prst="rect">
            <a:avLst/>
          </a:prstGeom>
        </p:spPr>
        <p:txBody>
          <a:bodyPr anchor="t" rtlCol="false" tIns="0" lIns="0" bIns="0" rIns="0">
            <a:spAutoFit/>
          </a:bodyPr>
          <a:lstStyle/>
          <a:p>
            <a:pPr algn="just">
              <a:lnSpc>
                <a:spcPts val="3907"/>
              </a:lnSpc>
            </a:pPr>
            <a:r>
              <a:rPr lang="en-US" sz="2831" spc="277">
                <a:solidFill>
                  <a:srgbClr val="231F20"/>
                </a:solidFill>
                <a:latin typeface="Codec Pro ExtraBold"/>
              </a:rPr>
              <a:t>Ingresamos a la tarea de flujo de datos y asignamos un origen y destino, también agregamos un flujo de datos encargado de la conversión de datos.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322124" y="775489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554567" y="3579363"/>
            <a:ext cx="5160408" cy="2777362"/>
          </a:xfrm>
          <a:custGeom>
            <a:avLst/>
            <a:gdLst/>
            <a:ahLst/>
            <a:cxnLst/>
            <a:rect r="r" b="b" t="t" l="l"/>
            <a:pathLst>
              <a:path h="2777362" w="5160408">
                <a:moveTo>
                  <a:pt x="0" y="0"/>
                </a:moveTo>
                <a:lnTo>
                  <a:pt x="5160407" y="0"/>
                </a:lnTo>
                <a:lnTo>
                  <a:pt x="5160407" y="2777363"/>
                </a:lnTo>
                <a:lnTo>
                  <a:pt x="0" y="2777363"/>
                </a:lnTo>
                <a:lnTo>
                  <a:pt x="0" y="0"/>
                </a:lnTo>
                <a:close/>
              </a:path>
            </a:pathLst>
          </a:custGeom>
          <a:blipFill>
            <a:blip r:embed="rId4"/>
            <a:stretch>
              <a:fillRect l="0" t="0" r="0" b="0"/>
            </a:stretch>
          </a:blipFill>
        </p:spPr>
      </p:sp>
      <p:sp>
        <p:nvSpPr>
          <p:cNvPr name="Freeform 5" id="5"/>
          <p:cNvSpPr/>
          <p:nvPr/>
        </p:nvSpPr>
        <p:spPr>
          <a:xfrm flipH="false" flipV="false" rot="0">
            <a:off x="8963793" y="3097206"/>
            <a:ext cx="3819839" cy="3302566"/>
          </a:xfrm>
          <a:custGeom>
            <a:avLst/>
            <a:gdLst/>
            <a:ahLst/>
            <a:cxnLst/>
            <a:rect r="r" b="b" t="t" l="l"/>
            <a:pathLst>
              <a:path h="3302566" w="3819839">
                <a:moveTo>
                  <a:pt x="0" y="0"/>
                </a:moveTo>
                <a:lnTo>
                  <a:pt x="3819839" y="0"/>
                </a:lnTo>
                <a:lnTo>
                  <a:pt x="3819839" y="3302567"/>
                </a:lnTo>
                <a:lnTo>
                  <a:pt x="0" y="3302567"/>
                </a:lnTo>
                <a:lnTo>
                  <a:pt x="0" y="0"/>
                </a:lnTo>
                <a:close/>
              </a:path>
            </a:pathLst>
          </a:custGeom>
          <a:blipFill>
            <a:blip r:embed="rId5"/>
            <a:stretch>
              <a:fillRect l="-7667" t="0" r="-7667" b="0"/>
            </a:stretch>
          </a:blipFill>
        </p:spPr>
      </p:sp>
      <p:sp>
        <p:nvSpPr>
          <p:cNvPr name="Freeform 6" id="6"/>
          <p:cNvSpPr/>
          <p:nvPr/>
        </p:nvSpPr>
        <p:spPr>
          <a:xfrm flipH="false" flipV="false" rot="0">
            <a:off x="9769064" y="5864378"/>
            <a:ext cx="5068486" cy="3393922"/>
          </a:xfrm>
          <a:custGeom>
            <a:avLst/>
            <a:gdLst/>
            <a:ahLst/>
            <a:cxnLst/>
            <a:rect r="r" b="b" t="t" l="l"/>
            <a:pathLst>
              <a:path h="3393922" w="5068486">
                <a:moveTo>
                  <a:pt x="0" y="0"/>
                </a:moveTo>
                <a:lnTo>
                  <a:pt x="5068485" y="0"/>
                </a:lnTo>
                <a:lnTo>
                  <a:pt x="5068485" y="3393922"/>
                </a:lnTo>
                <a:lnTo>
                  <a:pt x="0" y="3393922"/>
                </a:lnTo>
                <a:lnTo>
                  <a:pt x="0" y="0"/>
                </a:lnTo>
                <a:close/>
              </a:path>
            </a:pathLst>
          </a:custGeom>
          <a:blipFill>
            <a:blip r:embed="rId6"/>
            <a:stretch>
              <a:fillRect l="0" t="0" r="0" b="0"/>
            </a:stretch>
          </a:blipFill>
        </p:spPr>
      </p:sp>
      <p:sp>
        <p:nvSpPr>
          <p:cNvPr name="TextBox 7" id="7"/>
          <p:cNvSpPr txBox="true"/>
          <p:nvPr/>
        </p:nvSpPr>
        <p:spPr>
          <a:xfrm rot="0">
            <a:off x="1528479" y="4939470"/>
            <a:ext cx="6047991" cy="4318830"/>
          </a:xfrm>
          <a:prstGeom prst="rect">
            <a:avLst/>
          </a:prstGeom>
        </p:spPr>
        <p:txBody>
          <a:bodyPr anchor="t" rtlCol="false" tIns="0" lIns="0" bIns="0" rIns="0">
            <a:spAutoFit/>
          </a:bodyPr>
          <a:lstStyle/>
          <a:p>
            <a:pPr algn="just" marL="0" indent="0" lvl="0">
              <a:lnSpc>
                <a:spcPts val="2633"/>
              </a:lnSpc>
              <a:spcBef>
                <a:spcPct val="0"/>
              </a:spcBef>
            </a:pPr>
            <a:r>
              <a:rPr lang="en-US" sz="1908" spc="186">
                <a:solidFill>
                  <a:srgbClr val="231F20"/>
                </a:solidFill>
                <a:latin typeface="Open Sauce"/>
              </a:rPr>
              <a:t>La gestión de ventas en Ferretería Kong SAC se ve afectada por el uso de métodos tradicionales, como sistemas manuales y hojas de cálculo. Esto limita la eficiencia y la toma de decisiones. La falta de automatización dificulta la gestión de pedidos y la planificación del inventario. La implementación de un sistema de inteligencia de negocios es crucial para mejorar la gestión de ventas al integrar datos y proporcionar herramientas de análisis avanzadas. Esto permitirá decisiones más informadas y estratégicas.</a:t>
            </a:r>
          </a:p>
        </p:txBody>
      </p:sp>
      <p:sp>
        <p:nvSpPr>
          <p:cNvPr name="TextBox 8" id="8"/>
          <p:cNvSpPr txBox="true"/>
          <p:nvPr/>
        </p:nvSpPr>
        <p:spPr>
          <a:xfrm rot="0">
            <a:off x="2059222" y="1875284"/>
            <a:ext cx="4721458" cy="2300969"/>
          </a:xfrm>
          <a:prstGeom prst="rect">
            <a:avLst/>
          </a:prstGeom>
        </p:spPr>
        <p:txBody>
          <a:bodyPr anchor="t" rtlCol="false" tIns="0" lIns="0" bIns="0" rIns="0">
            <a:spAutoFit/>
          </a:bodyPr>
          <a:lstStyle/>
          <a:p>
            <a:pPr algn="ctr">
              <a:lnSpc>
                <a:spcPts val="5996"/>
              </a:lnSpc>
              <a:spcBef>
                <a:spcPct val="0"/>
              </a:spcBef>
            </a:pPr>
            <a:r>
              <a:rPr lang="en-US" sz="4345" spc="425">
                <a:solidFill>
                  <a:srgbClr val="231F20"/>
                </a:solidFill>
                <a:latin typeface="Codec Pro ExtraBold"/>
              </a:rPr>
              <a:t>Analizar los escenarios problemas.</a:t>
            </a:r>
          </a:p>
        </p:txBody>
      </p:sp>
      <p:sp>
        <p:nvSpPr>
          <p:cNvPr name="TextBox 9" id="9"/>
          <p:cNvSpPr txBox="true"/>
          <p:nvPr/>
        </p:nvSpPr>
        <p:spPr>
          <a:xfrm rot="0">
            <a:off x="2246639" y="292466"/>
            <a:ext cx="14468778" cy="933902"/>
          </a:xfrm>
          <a:prstGeom prst="rect">
            <a:avLst/>
          </a:prstGeom>
        </p:spPr>
        <p:txBody>
          <a:bodyPr anchor="t" rtlCol="false" tIns="0" lIns="0" bIns="0" rIns="0">
            <a:spAutoFit/>
          </a:bodyPr>
          <a:lstStyle/>
          <a:p>
            <a:pPr algn="l" marL="1081162" indent="-540581" lvl="1">
              <a:lnSpc>
                <a:spcPts val="6910"/>
              </a:lnSpc>
              <a:spcBef>
                <a:spcPct val="0"/>
              </a:spcBef>
              <a:buAutoNum type="arabicPeriod" startAt="1"/>
            </a:pPr>
            <a:r>
              <a:rPr lang="en-US" sz="5007" spc="490">
                <a:solidFill>
                  <a:srgbClr val="231F20"/>
                </a:solidFill>
                <a:latin typeface="Codec Pro ExtraBold"/>
              </a:rPr>
              <a:t>1.5 Definir el ámbito del negocio.</a:t>
            </a:r>
          </a:p>
        </p:txBody>
      </p:sp>
    </p:spTree>
  </p:cSld>
  <p:clrMapOvr>
    <a:masterClrMapping/>
  </p:clrMapOvr>
</p:sld>
</file>

<file path=ppt/slides/slide80.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705565" y="3179155"/>
            <a:ext cx="8739430" cy="5981171"/>
          </a:xfrm>
          <a:custGeom>
            <a:avLst/>
            <a:gdLst/>
            <a:ahLst/>
            <a:cxnLst/>
            <a:rect r="r" b="b" t="t" l="l"/>
            <a:pathLst>
              <a:path h="5981171" w="8739430">
                <a:moveTo>
                  <a:pt x="0" y="0"/>
                </a:moveTo>
                <a:lnTo>
                  <a:pt x="8739431" y="0"/>
                </a:lnTo>
                <a:lnTo>
                  <a:pt x="8739431" y="5981171"/>
                </a:lnTo>
                <a:lnTo>
                  <a:pt x="0" y="5981171"/>
                </a:lnTo>
                <a:lnTo>
                  <a:pt x="0" y="0"/>
                </a:lnTo>
                <a:close/>
              </a:path>
            </a:pathLst>
          </a:custGeom>
          <a:blipFill>
            <a:blip r:embed="rId4"/>
            <a:stretch>
              <a:fillRect l="0" t="0" r="0" b="0"/>
            </a:stretch>
          </a:blipFill>
        </p:spPr>
      </p:sp>
      <p:sp>
        <p:nvSpPr>
          <p:cNvPr name="TextBox 7" id="7"/>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sp>
        <p:nvSpPr>
          <p:cNvPr name="TextBox 8" id="8"/>
          <p:cNvSpPr txBox="true"/>
          <p:nvPr/>
        </p:nvSpPr>
        <p:spPr>
          <a:xfrm rot="0">
            <a:off x="2584943" y="923925"/>
            <a:ext cx="12980676" cy="1525951"/>
          </a:xfrm>
          <a:prstGeom prst="rect">
            <a:avLst/>
          </a:prstGeom>
        </p:spPr>
        <p:txBody>
          <a:bodyPr anchor="t" rtlCol="false" tIns="0" lIns="0" bIns="0" rIns="0">
            <a:spAutoFit/>
          </a:bodyPr>
          <a:lstStyle/>
          <a:p>
            <a:pPr algn="just">
              <a:lnSpc>
                <a:spcPts val="3907"/>
              </a:lnSpc>
            </a:pPr>
            <a:r>
              <a:rPr lang="en-US" sz="2831" spc="277">
                <a:solidFill>
                  <a:srgbClr val="231F20"/>
                </a:solidFill>
                <a:latin typeface="Codec Pro ExtraBold"/>
              </a:rPr>
              <a:t>Ingresamos al origen OLE DB y hacemos la conexión con la base de datos transaccional. En modo de acceso usamos Comando SQL.</a:t>
            </a:r>
          </a:p>
        </p:txBody>
      </p:sp>
    </p:spTree>
  </p:cSld>
  <p:clrMapOvr>
    <a:masterClrMapping/>
  </p:clrMapOvr>
</p:sld>
</file>

<file path=ppt/slides/slide8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406618" y="2829709"/>
            <a:ext cx="9337325" cy="5880618"/>
          </a:xfrm>
          <a:custGeom>
            <a:avLst/>
            <a:gdLst/>
            <a:ahLst/>
            <a:cxnLst/>
            <a:rect r="r" b="b" t="t" l="l"/>
            <a:pathLst>
              <a:path h="5880618" w="9337325">
                <a:moveTo>
                  <a:pt x="0" y="0"/>
                </a:moveTo>
                <a:lnTo>
                  <a:pt x="9337325" y="0"/>
                </a:lnTo>
                <a:lnTo>
                  <a:pt x="9337325" y="5880618"/>
                </a:lnTo>
                <a:lnTo>
                  <a:pt x="0" y="5880618"/>
                </a:lnTo>
                <a:lnTo>
                  <a:pt x="0" y="0"/>
                </a:lnTo>
                <a:close/>
              </a:path>
            </a:pathLst>
          </a:custGeom>
          <a:blipFill>
            <a:blip r:embed="rId4"/>
            <a:stretch>
              <a:fillRect l="0" t="0" r="0" b="0"/>
            </a:stretch>
          </a:blipFill>
        </p:spPr>
      </p:sp>
      <p:sp>
        <p:nvSpPr>
          <p:cNvPr name="TextBox 7" id="7"/>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sp>
        <p:nvSpPr>
          <p:cNvPr name="TextBox 8" id="8"/>
          <p:cNvSpPr txBox="true"/>
          <p:nvPr/>
        </p:nvSpPr>
        <p:spPr>
          <a:xfrm rot="0">
            <a:off x="2584943" y="923925"/>
            <a:ext cx="12980676" cy="1525951"/>
          </a:xfrm>
          <a:prstGeom prst="rect">
            <a:avLst/>
          </a:prstGeom>
        </p:spPr>
        <p:txBody>
          <a:bodyPr anchor="t" rtlCol="false" tIns="0" lIns="0" bIns="0" rIns="0">
            <a:spAutoFit/>
          </a:bodyPr>
          <a:lstStyle/>
          <a:p>
            <a:pPr algn="just">
              <a:lnSpc>
                <a:spcPts val="3907"/>
              </a:lnSpc>
            </a:pPr>
            <a:r>
              <a:rPr lang="en-US" sz="2831" spc="277">
                <a:solidFill>
                  <a:srgbClr val="231F20"/>
                </a:solidFill>
                <a:latin typeface="Codec Pro ExtraBold"/>
              </a:rPr>
              <a:t>La conversión de datos nos va a servir para igual el tipo de dato con el destino para que de esta forma no tengamos errores en la transacción.</a:t>
            </a:r>
          </a:p>
        </p:txBody>
      </p:sp>
    </p:spTree>
  </p:cSld>
  <p:clrMapOvr>
    <a:masterClrMapping/>
  </p:clrMapOvr>
</p:sld>
</file>

<file path=ppt/slides/slide82.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367847" y="3187745"/>
            <a:ext cx="11561831" cy="6394241"/>
          </a:xfrm>
          <a:custGeom>
            <a:avLst/>
            <a:gdLst/>
            <a:ahLst/>
            <a:cxnLst/>
            <a:rect r="r" b="b" t="t" l="l"/>
            <a:pathLst>
              <a:path h="6394241" w="11561831">
                <a:moveTo>
                  <a:pt x="0" y="0"/>
                </a:moveTo>
                <a:lnTo>
                  <a:pt x="11561831" y="0"/>
                </a:lnTo>
                <a:lnTo>
                  <a:pt x="11561831" y="6394240"/>
                </a:lnTo>
                <a:lnTo>
                  <a:pt x="0" y="6394240"/>
                </a:lnTo>
                <a:lnTo>
                  <a:pt x="0" y="0"/>
                </a:lnTo>
                <a:close/>
              </a:path>
            </a:pathLst>
          </a:custGeom>
          <a:blipFill>
            <a:blip r:embed="rId4"/>
            <a:stretch>
              <a:fillRect l="0" t="0" r="0" b="0"/>
            </a:stretch>
          </a:blipFill>
        </p:spPr>
      </p:sp>
      <p:sp>
        <p:nvSpPr>
          <p:cNvPr name="TextBox 7" id="7"/>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sp>
        <p:nvSpPr>
          <p:cNvPr name="TextBox 8" id="8"/>
          <p:cNvSpPr txBox="true"/>
          <p:nvPr/>
        </p:nvSpPr>
        <p:spPr>
          <a:xfrm rot="0">
            <a:off x="2584943" y="923925"/>
            <a:ext cx="12980676" cy="2021251"/>
          </a:xfrm>
          <a:prstGeom prst="rect">
            <a:avLst/>
          </a:prstGeom>
        </p:spPr>
        <p:txBody>
          <a:bodyPr anchor="t" rtlCol="false" tIns="0" lIns="0" bIns="0" rIns="0">
            <a:spAutoFit/>
          </a:bodyPr>
          <a:lstStyle/>
          <a:p>
            <a:pPr algn="just">
              <a:lnSpc>
                <a:spcPts val="3907"/>
              </a:lnSpc>
            </a:pPr>
            <a:r>
              <a:rPr lang="en-US" sz="2831" spc="277">
                <a:solidFill>
                  <a:srgbClr val="231F20"/>
                </a:solidFill>
                <a:latin typeface="Codec Pro ExtraBold"/>
              </a:rPr>
              <a:t>Se selecciona la BD de destino en este caso es FerreteriaModeloEstrella y se selecciono la tabla de correspondiente. El modo de acceso se configuró mediante Carga rápida de tabla o vista.</a:t>
            </a:r>
          </a:p>
        </p:txBody>
      </p:sp>
    </p:spTree>
  </p:cSld>
  <p:clrMapOvr>
    <a:masterClrMapping/>
  </p:clrMapOvr>
</p:sld>
</file>

<file path=ppt/slides/slide83.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367847" y="2449876"/>
            <a:ext cx="11561831" cy="5807015"/>
          </a:xfrm>
          <a:custGeom>
            <a:avLst/>
            <a:gdLst/>
            <a:ahLst/>
            <a:cxnLst/>
            <a:rect r="r" b="b" t="t" l="l"/>
            <a:pathLst>
              <a:path h="5807015" w="11561831">
                <a:moveTo>
                  <a:pt x="0" y="0"/>
                </a:moveTo>
                <a:lnTo>
                  <a:pt x="11561831" y="0"/>
                </a:lnTo>
                <a:lnTo>
                  <a:pt x="11561831" y="5807014"/>
                </a:lnTo>
                <a:lnTo>
                  <a:pt x="0" y="5807014"/>
                </a:lnTo>
                <a:lnTo>
                  <a:pt x="0" y="0"/>
                </a:lnTo>
                <a:close/>
              </a:path>
            </a:pathLst>
          </a:custGeom>
          <a:blipFill>
            <a:blip r:embed="rId4"/>
            <a:stretch>
              <a:fillRect l="0" t="0" r="0" b="0"/>
            </a:stretch>
          </a:blipFill>
        </p:spPr>
      </p:sp>
      <p:sp>
        <p:nvSpPr>
          <p:cNvPr name="TextBox 7" id="7"/>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sp>
        <p:nvSpPr>
          <p:cNvPr name="TextBox 8" id="8"/>
          <p:cNvSpPr txBox="true"/>
          <p:nvPr/>
        </p:nvSpPr>
        <p:spPr>
          <a:xfrm rot="0">
            <a:off x="2584943" y="923925"/>
            <a:ext cx="12980676" cy="1525951"/>
          </a:xfrm>
          <a:prstGeom prst="rect">
            <a:avLst/>
          </a:prstGeom>
        </p:spPr>
        <p:txBody>
          <a:bodyPr anchor="t" rtlCol="false" tIns="0" lIns="0" bIns="0" rIns="0">
            <a:spAutoFit/>
          </a:bodyPr>
          <a:lstStyle/>
          <a:p>
            <a:pPr algn="just">
              <a:lnSpc>
                <a:spcPts val="3907"/>
              </a:lnSpc>
            </a:pPr>
            <a:r>
              <a:rPr lang="en-US" sz="2831" spc="277">
                <a:solidFill>
                  <a:srgbClr val="231F20"/>
                </a:solidFill>
                <a:latin typeface="Codec Pro ExtraBold"/>
              </a:rPr>
              <a:t>Ejecutamos la tarea para verificar que todo se realizó correctamente.</a:t>
            </a:r>
          </a:p>
          <a:p>
            <a:pPr algn="just">
              <a:lnSpc>
                <a:spcPts val="3907"/>
              </a:lnSpc>
            </a:pPr>
          </a:p>
        </p:txBody>
      </p:sp>
    </p:spTree>
  </p:cSld>
  <p:clrMapOvr>
    <a:masterClrMapping/>
  </p:clrMapOvr>
</p:sld>
</file>

<file path=ppt/slides/slide84.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5400000">
            <a:off x="2598335" y="822551"/>
            <a:ext cx="391877" cy="342893"/>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397D5A"/>
            </a:solidFill>
          </p:spPr>
        </p:sp>
        <p:sp>
          <p:nvSpPr>
            <p:cNvPr name="TextBox 8" id="8"/>
            <p:cNvSpPr txBox="true"/>
            <p:nvPr/>
          </p:nvSpPr>
          <p:spPr>
            <a:xfrm>
              <a:off x="127000" y="31750"/>
              <a:ext cx="558800" cy="349250"/>
            </a:xfrm>
            <a:prstGeom prst="rect">
              <a:avLst/>
            </a:prstGeom>
          </p:spPr>
          <p:txBody>
            <a:bodyPr anchor="ctr" rtlCol="false" tIns="50800" lIns="50800" bIns="50800" rIns="50800"/>
            <a:lstStyle/>
            <a:p>
              <a:pPr algn="ctr">
                <a:lnSpc>
                  <a:spcPts val="1984"/>
                </a:lnSpc>
              </a:pPr>
            </a:p>
          </p:txBody>
        </p:sp>
      </p:grpSp>
      <p:sp>
        <p:nvSpPr>
          <p:cNvPr name="Freeform 9" id="9"/>
          <p:cNvSpPr/>
          <p:nvPr/>
        </p:nvSpPr>
        <p:spPr>
          <a:xfrm flipH="false" flipV="false" rot="0">
            <a:off x="11366282" y="1495597"/>
            <a:ext cx="3904002" cy="1892071"/>
          </a:xfrm>
          <a:custGeom>
            <a:avLst/>
            <a:gdLst/>
            <a:ahLst/>
            <a:cxnLst/>
            <a:rect r="r" b="b" t="t" l="l"/>
            <a:pathLst>
              <a:path h="1892071" w="3904002">
                <a:moveTo>
                  <a:pt x="0" y="0"/>
                </a:moveTo>
                <a:lnTo>
                  <a:pt x="3904002" y="0"/>
                </a:lnTo>
                <a:lnTo>
                  <a:pt x="3904002" y="1892071"/>
                </a:lnTo>
                <a:lnTo>
                  <a:pt x="0" y="1892071"/>
                </a:lnTo>
                <a:lnTo>
                  <a:pt x="0" y="0"/>
                </a:lnTo>
                <a:close/>
              </a:path>
            </a:pathLst>
          </a:custGeom>
          <a:blipFill>
            <a:blip r:embed="rId4"/>
            <a:stretch>
              <a:fillRect l="0" t="0" r="0" b="0"/>
            </a:stretch>
          </a:blipFill>
        </p:spPr>
      </p:sp>
      <p:sp>
        <p:nvSpPr>
          <p:cNvPr name="Freeform 10" id="10"/>
          <p:cNvSpPr/>
          <p:nvPr/>
        </p:nvSpPr>
        <p:spPr>
          <a:xfrm flipH="false" flipV="false" rot="0">
            <a:off x="10584531" y="4643093"/>
            <a:ext cx="5467503" cy="3808455"/>
          </a:xfrm>
          <a:custGeom>
            <a:avLst/>
            <a:gdLst/>
            <a:ahLst/>
            <a:cxnLst/>
            <a:rect r="r" b="b" t="t" l="l"/>
            <a:pathLst>
              <a:path h="3808455" w="5467503">
                <a:moveTo>
                  <a:pt x="0" y="0"/>
                </a:moveTo>
                <a:lnTo>
                  <a:pt x="5467504" y="0"/>
                </a:lnTo>
                <a:lnTo>
                  <a:pt x="5467504" y="3808456"/>
                </a:lnTo>
                <a:lnTo>
                  <a:pt x="0" y="3808456"/>
                </a:lnTo>
                <a:lnTo>
                  <a:pt x="0" y="0"/>
                </a:lnTo>
                <a:close/>
              </a:path>
            </a:pathLst>
          </a:custGeom>
          <a:blipFill>
            <a:blip r:embed="rId5"/>
            <a:stretch>
              <a:fillRect l="0" t="0" r="0" b="0"/>
            </a:stretch>
          </a:blipFill>
        </p:spPr>
      </p:sp>
      <p:sp>
        <p:nvSpPr>
          <p:cNvPr name="TextBox 11" id="11"/>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sp>
        <p:nvSpPr>
          <p:cNvPr name="TextBox 12" id="12"/>
          <p:cNvSpPr txBox="true"/>
          <p:nvPr/>
        </p:nvSpPr>
        <p:spPr>
          <a:xfrm rot="0">
            <a:off x="3292301" y="708467"/>
            <a:ext cx="7847751" cy="550874"/>
          </a:xfrm>
          <a:prstGeom prst="rect">
            <a:avLst/>
          </a:prstGeom>
        </p:spPr>
        <p:txBody>
          <a:bodyPr anchor="t" rtlCol="false" tIns="0" lIns="0" bIns="0" rIns="0">
            <a:spAutoFit/>
          </a:bodyPr>
          <a:lstStyle/>
          <a:p>
            <a:pPr algn="just">
              <a:lnSpc>
                <a:spcPts val="4120"/>
              </a:lnSpc>
            </a:pPr>
            <a:r>
              <a:rPr lang="en-US" sz="2985" spc="292">
                <a:solidFill>
                  <a:srgbClr val="231F20"/>
                </a:solidFill>
                <a:latin typeface="Codec Pro ExtraBold Bold"/>
              </a:rPr>
              <a:t>2.  Poblar nuestro Data Mart</a:t>
            </a:r>
          </a:p>
        </p:txBody>
      </p:sp>
      <p:sp>
        <p:nvSpPr>
          <p:cNvPr name="TextBox 13" id="13"/>
          <p:cNvSpPr txBox="true"/>
          <p:nvPr/>
        </p:nvSpPr>
        <p:spPr>
          <a:xfrm rot="0">
            <a:off x="3248103" y="1628112"/>
            <a:ext cx="6287608" cy="1759555"/>
          </a:xfrm>
          <a:prstGeom prst="rect">
            <a:avLst/>
          </a:prstGeom>
        </p:spPr>
        <p:txBody>
          <a:bodyPr anchor="t" rtlCol="false" tIns="0" lIns="0" bIns="0" rIns="0">
            <a:spAutoFit/>
          </a:bodyPr>
          <a:lstStyle/>
          <a:p>
            <a:pPr algn="just">
              <a:lnSpc>
                <a:spcPts val="2727"/>
              </a:lnSpc>
            </a:pPr>
            <a:r>
              <a:rPr lang="en-US" sz="1976" spc="193">
                <a:solidFill>
                  <a:srgbClr val="231F20"/>
                </a:solidFill>
                <a:latin typeface="Codec Pro ExtraBold"/>
              </a:rPr>
              <a:t>Para el poblamiento de nuestro Datamart se procede a crear una Tarea Ejecutar SQL que llevará como nombre Limpiar para poder evitar los datos duplicados y el poblamiento de datos sea correcto:</a:t>
            </a:r>
          </a:p>
        </p:txBody>
      </p:sp>
      <p:sp>
        <p:nvSpPr>
          <p:cNvPr name="TextBox 14" id="14"/>
          <p:cNvSpPr txBox="true"/>
          <p:nvPr/>
        </p:nvSpPr>
        <p:spPr>
          <a:xfrm rot="0">
            <a:off x="3248103" y="4442059"/>
            <a:ext cx="6287608" cy="2105262"/>
          </a:xfrm>
          <a:prstGeom prst="rect">
            <a:avLst/>
          </a:prstGeom>
        </p:spPr>
        <p:txBody>
          <a:bodyPr anchor="t" rtlCol="false" tIns="0" lIns="0" bIns="0" rIns="0">
            <a:spAutoFit/>
          </a:bodyPr>
          <a:lstStyle/>
          <a:p>
            <a:pPr algn="just">
              <a:lnSpc>
                <a:spcPts val="2727"/>
              </a:lnSpc>
            </a:pPr>
            <a:r>
              <a:rPr lang="en-US" sz="1976" spc="193">
                <a:solidFill>
                  <a:srgbClr val="231F20"/>
                </a:solidFill>
                <a:latin typeface="Codec Pro ExtraBold"/>
              </a:rPr>
              <a:t>Al darle doble clic en la tarea, entramos al Editor de la Tarea Ejecutar SQL donde se muestran los distintos parámetros y en la opción SQLStatement se colocará la consulta SQL de limpieza.</a:t>
            </a:r>
          </a:p>
          <a:p>
            <a:pPr algn="just">
              <a:lnSpc>
                <a:spcPts val="2727"/>
              </a:lnSpc>
            </a:pPr>
          </a:p>
        </p:txBody>
      </p:sp>
    </p:spTree>
  </p:cSld>
  <p:clrMapOvr>
    <a:masterClrMapping/>
  </p:clrMapOvr>
</p:sld>
</file>

<file path=ppt/slides/slide85.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5400000">
            <a:off x="2598335" y="822551"/>
            <a:ext cx="391877" cy="342893"/>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397D5A"/>
            </a:solidFill>
          </p:spPr>
        </p:sp>
        <p:sp>
          <p:nvSpPr>
            <p:cNvPr name="TextBox 8" id="8"/>
            <p:cNvSpPr txBox="true"/>
            <p:nvPr/>
          </p:nvSpPr>
          <p:spPr>
            <a:xfrm>
              <a:off x="127000" y="31750"/>
              <a:ext cx="558800" cy="349250"/>
            </a:xfrm>
            <a:prstGeom prst="rect">
              <a:avLst/>
            </a:prstGeom>
          </p:spPr>
          <p:txBody>
            <a:bodyPr anchor="ctr" rtlCol="false" tIns="50800" lIns="50800" bIns="50800" rIns="50800"/>
            <a:lstStyle/>
            <a:p>
              <a:pPr algn="ctr">
                <a:lnSpc>
                  <a:spcPts val="1984"/>
                </a:lnSpc>
              </a:pPr>
            </a:p>
          </p:txBody>
        </p:sp>
      </p:grpSp>
      <p:sp>
        <p:nvSpPr>
          <p:cNvPr name="Freeform 9" id="9"/>
          <p:cNvSpPr/>
          <p:nvPr/>
        </p:nvSpPr>
        <p:spPr>
          <a:xfrm flipH="false" flipV="false" rot="0">
            <a:off x="3664063" y="3340522"/>
            <a:ext cx="10950349" cy="5796517"/>
          </a:xfrm>
          <a:custGeom>
            <a:avLst/>
            <a:gdLst/>
            <a:ahLst/>
            <a:cxnLst/>
            <a:rect r="r" b="b" t="t" l="l"/>
            <a:pathLst>
              <a:path h="5796517" w="10950349">
                <a:moveTo>
                  <a:pt x="0" y="0"/>
                </a:moveTo>
                <a:lnTo>
                  <a:pt x="10950349" y="0"/>
                </a:lnTo>
                <a:lnTo>
                  <a:pt x="10950349" y="5796517"/>
                </a:lnTo>
                <a:lnTo>
                  <a:pt x="0" y="5796517"/>
                </a:lnTo>
                <a:lnTo>
                  <a:pt x="0" y="0"/>
                </a:lnTo>
                <a:close/>
              </a:path>
            </a:pathLst>
          </a:custGeom>
          <a:blipFill>
            <a:blip r:embed="rId4"/>
            <a:stretch>
              <a:fillRect l="0" t="0" r="0" b="0"/>
            </a:stretch>
          </a:blipFill>
        </p:spPr>
      </p:sp>
      <p:sp>
        <p:nvSpPr>
          <p:cNvPr name="TextBox 10" id="10"/>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sp>
        <p:nvSpPr>
          <p:cNvPr name="TextBox 11" id="11"/>
          <p:cNvSpPr txBox="true"/>
          <p:nvPr/>
        </p:nvSpPr>
        <p:spPr>
          <a:xfrm rot="0">
            <a:off x="3292301" y="708467"/>
            <a:ext cx="7847751" cy="1065224"/>
          </a:xfrm>
          <a:prstGeom prst="rect">
            <a:avLst/>
          </a:prstGeom>
        </p:spPr>
        <p:txBody>
          <a:bodyPr anchor="t" rtlCol="false" tIns="0" lIns="0" bIns="0" rIns="0">
            <a:spAutoFit/>
          </a:bodyPr>
          <a:lstStyle/>
          <a:p>
            <a:pPr algn="just">
              <a:lnSpc>
                <a:spcPts val="4120"/>
              </a:lnSpc>
            </a:pPr>
            <a:r>
              <a:rPr lang="en-US" sz="2985" spc="292">
                <a:solidFill>
                  <a:srgbClr val="231F20"/>
                </a:solidFill>
                <a:latin typeface="Codec Pro ExtraBold Bold"/>
              </a:rPr>
              <a:t>POBLAMIENTO DEL DATA MART VENTAS</a:t>
            </a:r>
          </a:p>
        </p:txBody>
      </p:sp>
      <p:sp>
        <p:nvSpPr>
          <p:cNvPr name="TextBox 12" id="12"/>
          <p:cNvSpPr txBox="true"/>
          <p:nvPr/>
        </p:nvSpPr>
        <p:spPr>
          <a:xfrm rot="0">
            <a:off x="2700583" y="1901806"/>
            <a:ext cx="12896359" cy="1559977"/>
          </a:xfrm>
          <a:prstGeom prst="rect">
            <a:avLst/>
          </a:prstGeom>
        </p:spPr>
        <p:txBody>
          <a:bodyPr anchor="t" rtlCol="false" tIns="0" lIns="0" bIns="0" rIns="0">
            <a:spAutoFit/>
          </a:bodyPr>
          <a:lstStyle/>
          <a:p>
            <a:pPr algn="just">
              <a:lnSpc>
                <a:spcPts val="3003"/>
              </a:lnSpc>
            </a:pPr>
            <a:r>
              <a:rPr lang="en-US" sz="2176" spc="213">
                <a:solidFill>
                  <a:srgbClr val="231F20"/>
                </a:solidFill>
                <a:latin typeface="Codec Pro ExtraBold"/>
              </a:rPr>
              <a:t>Al darle en ejecutar se estará poblando nuestro Data Mart y gracias a la Tarea Limpiar se evita la duplicidad de datos, y en la siguiente imagen se muestra la conformidad de la población.</a:t>
            </a:r>
          </a:p>
          <a:p>
            <a:pPr algn="just">
              <a:lnSpc>
                <a:spcPts val="3003"/>
              </a:lnSpc>
            </a:pPr>
          </a:p>
        </p:txBody>
      </p:sp>
    </p:spTree>
  </p:cSld>
  <p:clrMapOvr>
    <a:masterClrMapping/>
  </p:clrMapOvr>
</p:sld>
</file>

<file path=ppt/slides/slide86.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5400000">
            <a:off x="2598335" y="822551"/>
            <a:ext cx="391877" cy="342893"/>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397D5A"/>
            </a:solidFill>
          </p:spPr>
        </p:sp>
        <p:sp>
          <p:nvSpPr>
            <p:cNvPr name="TextBox 8" id="8"/>
            <p:cNvSpPr txBox="true"/>
            <p:nvPr/>
          </p:nvSpPr>
          <p:spPr>
            <a:xfrm>
              <a:off x="127000" y="31750"/>
              <a:ext cx="558800" cy="349250"/>
            </a:xfrm>
            <a:prstGeom prst="rect">
              <a:avLst/>
            </a:prstGeom>
          </p:spPr>
          <p:txBody>
            <a:bodyPr anchor="ctr" rtlCol="false" tIns="50800" lIns="50800" bIns="50800" rIns="50800"/>
            <a:lstStyle/>
            <a:p>
              <a:pPr algn="ctr">
                <a:lnSpc>
                  <a:spcPts val="1984"/>
                </a:lnSpc>
              </a:pPr>
            </a:p>
          </p:txBody>
        </p:sp>
      </p:grpSp>
      <p:sp>
        <p:nvSpPr>
          <p:cNvPr name="Freeform 9" id="9"/>
          <p:cNvSpPr/>
          <p:nvPr/>
        </p:nvSpPr>
        <p:spPr>
          <a:xfrm flipH="false" flipV="false" rot="0">
            <a:off x="3664063" y="3340522"/>
            <a:ext cx="10950349" cy="5796517"/>
          </a:xfrm>
          <a:custGeom>
            <a:avLst/>
            <a:gdLst/>
            <a:ahLst/>
            <a:cxnLst/>
            <a:rect r="r" b="b" t="t" l="l"/>
            <a:pathLst>
              <a:path h="5796517" w="10950349">
                <a:moveTo>
                  <a:pt x="0" y="0"/>
                </a:moveTo>
                <a:lnTo>
                  <a:pt x="10950349" y="0"/>
                </a:lnTo>
                <a:lnTo>
                  <a:pt x="10950349" y="5796517"/>
                </a:lnTo>
                <a:lnTo>
                  <a:pt x="0" y="5796517"/>
                </a:lnTo>
                <a:lnTo>
                  <a:pt x="0" y="0"/>
                </a:lnTo>
                <a:close/>
              </a:path>
            </a:pathLst>
          </a:custGeom>
          <a:blipFill>
            <a:blip r:embed="rId4"/>
            <a:stretch>
              <a:fillRect l="0" t="0" r="0" b="0"/>
            </a:stretch>
          </a:blipFill>
        </p:spPr>
      </p:sp>
      <p:sp>
        <p:nvSpPr>
          <p:cNvPr name="TextBox 10" id="10"/>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sp>
        <p:nvSpPr>
          <p:cNvPr name="TextBox 11" id="11"/>
          <p:cNvSpPr txBox="true"/>
          <p:nvPr/>
        </p:nvSpPr>
        <p:spPr>
          <a:xfrm rot="0">
            <a:off x="3292301" y="708467"/>
            <a:ext cx="7847751" cy="1065224"/>
          </a:xfrm>
          <a:prstGeom prst="rect">
            <a:avLst/>
          </a:prstGeom>
        </p:spPr>
        <p:txBody>
          <a:bodyPr anchor="t" rtlCol="false" tIns="0" lIns="0" bIns="0" rIns="0">
            <a:spAutoFit/>
          </a:bodyPr>
          <a:lstStyle/>
          <a:p>
            <a:pPr algn="just">
              <a:lnSpc>
                <a:spcPts val="4120"/>
              </a:lnSpc>
            </a:pPr>
            <a:r>
              <a:rPr lang="en-US" sz="2985" spc="292">
                <a:solidFill>
                  <a:srgbClr val="231F20"/>
                </a:solidFill>
                <a:latin typeface="Codec Pro ExtraBold Bold"/>
              </a:rPr>
              <a:t>POBLAMIENTO DEL DATA MART VENTAS</a:t>
            </a:r>
          </a:p>
        </p:txBody>
      </p:sp>
      <p:sp>
        <p:nvSpPr>
          <p:cNvPr name="TextBox 12" id="12"/>
          <p:cNvSpPr txBox="true"/>
          <p:nvPr/>
        </p:nvSpPr>
        <p:spPr>
          <a:xfrm rot="0">
            <a:off x="2700583" y="1901806"/>
            <a:ext cx="12896359" cy="1559977"/>
          </a:xfrm>
          <a:prstGeom prst="rect">
            <a:avLst/>
          </a:prstGeom>
        </p:spPr>
        <p:txBody>
          <a:bodyPr anchor="t" rtlCol="false" tIns="0" lIns="0" bIns="0" rIns="0">
            <a:spAutoFit/>
          </a:bodyPr>
          <a:lstStyle/>
          <a:p>
            <a:pPr algn="just">
              <a:lnSpc>
                <a:spcPts val="3003"/>
              </a:lnSpc>
            </a:pPr>
            <a:r>
              <a:rPr lang="en-US" sz="2176" spc="213">
                <a:solidFill>
                  <a:srgbClr val="231F20"/>
                </a:solidFill>
                <a:latin typeface="Codec Pro ExtraBold"/>
              </a:rPr>
              <a:t>Al darle en ejecutar se estará poblando nuestro Data Mart y gracias a la Tarea Limpiar se evita la duplicidad de datos, y en la siguiente imagen se muestra la conformidad de la población.</a:t>
            </a:r>
          </a:p>
          <a:p>
            <a:pPr algn="just">
              <a:lnSpc>
                <a:spcPts val="3003"/>
              </a:lnSpc>
            </a:pPr>
          </a:p>
        </p:txBody>
      </p:sp>
    </p:spTree>
  </p:cSld>
  <p:clrMapOvr>
    <a:masterClrMapping/>
  </p:clrMapOvr>
</p:sld>
</file>

<file path=ppt/slides/slide87.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1543050" y="-558218"/>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505577" y="2144291"/>
            <a:ext cx="5408984" cy="7114009"/>
            <a:chOff x="0" y="0"/>
            <a:chExt cx="1424588" cy="1873648"/>
          </a:xfrm>
        </p:grpSpPr>
        <p:sp>
          <p:nvSpPr>
            <p:cNvPr name="Freeform 6" id="6"/>
            <p:cNvSpPr/>
            <p:nvPr/>
          </p:nvSpPr>
          <p:spPr>
            <a:xfrm flipH="false" flipV="false" rot="0">
              <a:off x="0" y="0"/>
              <a:ext cx="1424588" cy="1873648"/>
            </a:xfrm>
            <a:custGeom>
              <a:avLst/>
              <a:gdLst/>
              <a:ahLst/>
              <a:cxnLst/>
              <a:rect r="r" b="b" t="t" l="l"/>
              <a:pathLst>
                <a:path h="1873648" w="1424588">
                  <a:moveTo>
                    <a:pt x="0" y="0"/>
                  </a:moveTo>
                  <a:lnTo>
                    <a:pt x="1424588" y="0"/>
                  </a:lnTo>
                  <a:lnTo>
                    <a:pt x="1424588" y="1873648"/>
                  </a:lnTo>
                  <a:lnTo>
                    <a:pt x="0" y="1873648"/>
                  </a:lnTo>
                  <a:close/>
                </a:path>
              </a:pathLst>
            </a:custGeom>
            <a:solidFill>
              <a:srgbClr val="1C5739"/>
            </a:solidFill>
          </p:spPr>
        </p:sp>
        <p:sp>
          <p:nvSpPr>
            <p:cNvPr name="TextBox 7" id="7"/>
            <p:cNvSpPr txBox="true"/>
            <p:nvPr/>
          </p:nvSpPr>
          <p:spPr>
            <a:xfrm>
              <a:off x="0" y="-19050"/>
              <a:ext cx="1424588" cy="1892698"/>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5698915" y="8697813"/>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0362488" y="3338680"/>
            <a:ext cx="6391882" cy="4725231"/>
          </a:xfrm>
          <a:custGeom>
            <a:avLst/>
            <a:gdLst/>
            <a:ahLst/>
            <a:cxnLst/>
            <a:rect r="r" b="b" t="t" l="l"/>
            <a:pathLst>
              <a:path h="4725231" w="6391882">
                <a:moveTo>
                  <a:pt x="0" y="0"/>
                </a:moveTo>
                <a:lnTo>
                  <a:pt x="6391882" y="0"/>
                </a:lnTo>
                <a:lnTo>
                  <a:pt x="6391882" y="4725231"/>
                </a:lnTo>
                <a:lnTo>
                  <a:pt x="0" y="4725231"/>
                </a:lnTo>
                <a:lnTo>
                  <a:pt x="0" y="0"/>
                </a:lnTo>
                <a:close/>
              </a:path>
            </a:pathLst>
          </a:custGeom>
          <a:blipFill>
            <a:blip r:embed="rId4"/>
            <a:stretch>
              <a:fillRect l="0" t="0" r="0" b="0"/>
            </a:stretch>
          </a:blipFill>
        </p:spPr>
      </p:sp>
      <p:sp>
        <p:nvSpPr>
          <p:cNvPr name="TextBox 10" id="10"/>
          <p:cNvSpPr txBox="true"/>
          <p:nvPr/>
        </p:nvSpPr>
        <p:spPr>
          <a:xfrm rot="0">
            <a:off x="2044580" y="641764"/>
            <a:ext cx="13314810" cy="1503679"/>
          </a:xfrm>
          <a:prstGeom prst="rect">
            <a:avLst/>
          </a:prstGeom>
        </p:spPr>
        <p:txBody>
          <a:bodyPr anchor="t" rtlCol="false" tIns="0" lIns="0" bIns="0" rIns="0">
            <a:spAutoFit/>
          </a:bodyPr>
          <a:lstStyle/>
          <a:p>
            <a:pPr algn="l">
              <a:lnSpc>
                <a:spcPts val="5826"/>
              </a:lnSpc>
            </a:pPr>
            <a:r>
              <a:rPr lang="en-US" sz="4222" spc="413">
                <a:solidFill>
                  <a:srgbClr val="231F20"/>
                </a:solidFill>
                <a:latin typeface="Codec Pro ExtraBold Bold"/>
              </a:rPr>
              <a:t>1.7.  FASE VII: APLICACIÓN DEL USUARIO FINAL</a:t>
            </a:r>
          </a:p>
        </p:txBody>
      </p:sp>
      <p:sp>
        <p:nvSpPr>
          <p:cNvPr name="TextBox 11" id="11"/>
          <p:cNvSpPr txBox="true"/>
          <p:nvPr/>
        </p:nvSpPr>
        <p:spPr>
          <a:xfrm rot="0">
            <a:off x="2645573" y="4108690"/>
            <a:ext cx="7125051" cy="2457399"/>
          </a:xfrm>
          <a:prstGeom prst="rect">
            <a:avLst/>
          </a:prstGeom>
        </p:spPr>
        <p:txBody>
          <a:bodyPr anchor="t" rtlCol="false" tIns="0" lIns="0" bIns="0" rIns="0">
            <a:spAutoFit/>
          </a:bodyPr>
          <a:lstStyle/>
          <a:p>
            <a:pPr algn="ctr">
              <a:lnSpc>
                <a:spcPts val="6328"/>
              </a:lnSpc>
            </a:pPr>
            <a:r>
              <a:rPr lang="en-US" sz="4585" spc="449">
                <a:solidFill>
                  <a:srgbClr val="231F20"/>
                </a:solidFill>
                <a:latin typeface="Codec Pro ExtraBold Bold"/>
              </a:rPr>
              <a:t>Implementacion del Cubo OLAP</a:t>
            </a:r>
          </a:p>
          <a:p>
            <a:pPr algn="ctr">
              <a:lnSpc>
                <a:spcPts val="6328"/>
              </a:lnSpc>
            </a:pPr>
          </a:p>
        </p:txBody>
      </p:sp>
    </p:spTree>
  </p:cSld>
  <p:clrMapOvr>
    <a:masterClrMapping/>
  </p:clrMapOvr>
</p:sld>
</file>

<file path=ppt/slides/slide88.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5400000">
            <a:off x="5791554" y="761921"/>
            <a:ext cx="391877" cy="342893"/>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397D5A"/>
            </a:solidFill>
          </p:spPr>
        </p:sp>
        <p:sp>
          <p:nvSpPr>
            <p:cNvPr name="TextBox 8" id="8"/>
            <p:cNvSpPr txBox="true"/>
            <p:nvPr/>
          </p:nvSpPr>
          <p:spPr>
            <a:xfrm>
              <a:off x="127000" y="31750"/>
              <a:ext cx="558800" cy="349250"/>
            </a:xfrm>
            <a:prstGeom prst="rect">
              <a:avLst/>
            </a:prstGeom>
          </p:spPr>
          <p:txBody>
            <a:bodyPr anchor="ctr" rtlCol="false" tIns="50800" lIns="50800" bIns="50800" rIns="50800"/>
            <a:lstStyle/>
            <a:p>
              <a:pPr algn="ctr">
                <a:lnSpc>
                  <a:spcPts val="1984"/>
                </a:lnSpc>
              </a:pPr>
            </a:p>
          </p:txBody>
        </p:sp>
      </p:grpSp>
      <p:sp>
        <p:nvSpPr>
          <p:cNvPr name="Freeform 9" id="9"/>
          <p:cNvSpPr/>
          <p:nvPr/>
        </p:nvSpPr>
        <p:spPr>
          <a:xfrm flipH="false" flipV="false" rot="0">
            <a:off x="2215537" y="4204247"/>
            <a:ext cx="6138407" cy="4238215"/>
          </a:xfrm>
          <a:custGeom>
            <a:avLst/>
            <a:gdLst/>
            <a:ahLst/>
            <a:cxnLst/>
            <a:rect r="r" b="b" t="t" l="l"/>
            <a:pathLst>
              <a:path h="4238215" w="6138407">
                <a:moveTo>
                  <a:pt x="0" y="0"/>
                </a:moveTo>
                <a:lnTo>
                  <a:pt x="6138407" y="0"/>
                </a:lnTo>
                <a:lnTo>
                  <a:pt x="6138407" y="4238216"/>
                </a:lnTo>
                <a:lnTo>
                  <a:pt x="0" y="4238216"/>
                </a:lnTo>
                <a:lnTo>
                  <a:pt x="0" y="0"/>
                </a:lnTo>
                <a:close/>
              </a:path>
            </a:pathLst>
          </a:custGeom>
          <a:blipFill>
            <a:blip r:embed="rId4"/>
            <a:stretch>
              <a:fillRect l="0" t="0" r="0" b="0"/>
            </a:stretch>
          </a:blipFill>
        </p:spPr>
      </p:sp>
      <p:sp>
        <p:nvSpPr>
          <p:cNvPr name="Freeform 10" id="10"/>
          <p:cNvSpPr/>
          <p:nvPr/>
        </p:nvSpPr>
        <p:spPr>
          <a:xfrm flipH="false" flipV="false" rot="0">
            <a:off x="9869713" y="4204247"/>
            <a:ext cx="6194990" cy="4238215"/>
          </a:xfrm>
          <a:custGeom>
            <a:avLst/>
            <a:gdLst/>
            <a:ahLst/>
            <a:cxnLst/>
            <a:rect r="r" b="b" t="t" l="l"/>
            <a:pathLst>
              <a:path h="4238215" w="6194990">
                <a:moveTo>
                  <a:pt x="0" y="0"/>
                </a:moveTo>
                <a:lnTo>
                  <a:pt x="6194989" y="0"/>
                </a:lnTo>
                <a:lnTo>
                  <a:pt x="6194989" y="4238216"/>
                </a:lnTo>
                <a:lnTo>
                  <a:pt x="0" y="4238216"/>
                </a:lnTo>
                <a:lnTo>
                  <a:pt x="0" y="0"/>
                </a:lnTo>
                <a:close/>
              </a:path>
            </a:pathLst>
          </a:custGeom>
          <a:blipFill>
            <a:blip r:embed="rId5"/>
            <a:stretch>
              <a:fillRect l="0" t="0" r="0" b="0"/>
            </a:stretch>
          </a:blipFill>
        </p:spPr>
      </p:sp>
      <p:sp>
        <p:nvSpPr>
          <p:cNvPr name="TextBox 11" id="11"/>
          <p:cNvSpPr txBox="true"/>
          <p:nvPr/>
        </p:nvSpPr>
        <p:spPr>
          <a:xfrm rot="0">
            <a:off x="8654192" y="5143331"/>
            <a:ext cx="9525" cy="580390"/>
          </a:xfrm>
          <a:prstGeom prst="rect">
            <a:avLst/>
          </a:prstGeom>
        </p:spPr>
        <p:txBody>
          <a:bodyPr anchor="t" rtlCol="false" tIns="0" lIns="0" bIns="0" rIns="0">
            <a:spAutoFit/>
          </a:bodyPr>
          <a:lstStyle/>
          <a:p>
            <a:pPr algn="ctr">
              <a:lnSpc>
                <a:spcPts val="4759"/>
              </a:lnSpc>
            </a:pPr>
          </a:p>
        </p:txBody>
      </p:sp>
      <p:sp>
        <p:nvSpPr>
          <p:cNvPr name="TextBox 12" id="12"/>
          <p:cNvSpPr txBox="true"/>
          <p:nvPr/>
        </p:nvSpPr>
        <p:spPr>
          <a:xfrm rot="0">
            <a:off x="6485520" y="647836"/>
            <a:ext cx="7847751" cy="1065224"/>
          </a:xfrm>
          <a:prstGeom prst="rect">
            <a:avLst/>
          </a:prstGeom>
        </p:spPr>
        <p:txBody>
          <a:bodyPr anchor="t" rtlCol="false" tIns="0" lIns="0" bIns="0" rIns="0">
            <a:spAutoFit/>
          </a:bodyPr>
          <a:lstStyle/>
          <a:p>
            <a:pPr algn="just">
              <a:lnSpc>
                <a:spcPts val="4120"/>
              </a:lnSpc>
            </a:pPr>
            <a:r>
              <a:rPr lang="en-US" sz="2985" spc="292">
                <a:solidFill>
                  <a:srgbClr val="231F20"/>
                </a:solidFill>
                <a:latin typeface="Codec Pro ExtraBold Bold"/>
              </a:rPr>
              <a:t>Estructura del cubo.</a:t>
            </a:r>
          </a:p>
          <a:p>
            <a:pPr algn="just">
              <a:lnSpc>
                <a:spcPts val="4120"/>
              </a:lnSpc>
            </a:pPr>
          </a:p>
        </p:txBody>
      </p:sp>
      <p:sp>
        <p:nvSpPr>
          <p:cNvPr name="TextBox 13" id="13"/>
          <p:cNvSpPr txBox="true"/>
          <p:nvPr/>
        </p:nvSpPr>
        <p:spPr>
          <a:xfrm rot="0">
            <a:off x="2215537" y="2225170"/>
            <a:ext cx="6138407" cy="1940977"/>
          </a:xfrm>
          <a:prstGeom prst="rect">
            <a:avLst/>
          </a:prstGeom>
        </p:spPr>
        <p:txBody>
          <a:bodyPr anchor="t" rtlCol="false" tIns="0" lIns="0" bIns="0" rIns="0">
            <a:spAutoFit/>
          </a:bodyPr>
          <a:lstStyle/>
          <a:p>
            <a:pPr algn="just">
              <a:lnSpc>
                <a:spcPts val="3003"/>
              </a:lnSpc>
            </a:pPr>
            <a:r>
              <a:rPr lang="en-US" sz="2176" spc="213">
                <a:solidFill>
                  <a:srgbClr val="231F20"/>
                </a:solidFill>
                <a:latin typeface="Codec Pro ExtraBold"/>
              </a:rPr>
              <a:t>Para la realización de un Cubo OLAP debemos crear un archivo de Analysis Services en Visual Studio 2022 y le asignamos un nombre.</a:t>
            </a:r>
          </a:p>
          <a:p>
            <a:pPr algn="just">
              <a:lnSpc>
                <a:spcPts val="3003"/>
              </a:lnSpc>
            </a:pPr>
          </a:p>
        </p:txBody>
      </p:sp>
      <p:sp>
        <p:nvSpPr>
          <p:cNvPr name="TextBox 14" id="14"/>
          <p:cNvSpPr txBox="true"/>
          <p:nvPr/>
        </p:nvSpPr>
        <p:spPr>
          <a:xfrm rot="0">
            <a:off x="16405644" y="5143331"/>
            <a:ext cx="9525" cy="580390"/>
          </a:xfrm>
          <a:prstGeom prst="rect">
            <a:avLst/>
          </a:prstGeom>
        </p:spPr>
        <p:txBody>
          <a:bodyPr anchor="t" rtlCol="false" tIns="0" lIns="0" bIns="0" rIns="0">
            <a:spAutoFit/>
          </a:bodyPr>
          <a:lstStyle/>
          <a:p>
            <a:pPr algn="ctr">
              <a:lnSpc>
                <a:spcPts val="4759"/>
              </a:lnSpc>
            </a:pPr>
          </a:p>
        </p:txBody>
      </p:sp>
      <p:sp>
        <p:nvSpPr>
          <p:cNvPr name="TextBox 15" id="15"/>
          <p:cNvSpPr txBox="true"/>
          <p:nvPr/>
        </p:nvSpPr>
        <p:spPr>
          <a:xfrm rot="0">
            <a:off x="9898004" y="3152796"/>
            <a:ext cx="6138407" cy="416977"/>
          </a:xfrm>
          <a:prstGeom prst="rect">
            <a:avLst/>
          </a:prstGeom>
        </p:spPr>
        <p:txBody>
          <a:bodyPr anchor="t" rtlCol="false" tIns="0" lIns="0" bIns="0" rIns="0">
            <a:spAutoFit/>
          </a:bodyPr>
          <a:lstStyle/>
          <a:p>
            <a:pPr algn="just">
              <a:lnSpc>
                <a:spcPts val="3003"/>
              </a:lnSpc>
            </a:pPr>
            <a:r>
              <a:rPr lang="en-US" sz="2176" spc="213">
                <a:solidFill>
                  <a:srgbClr val="231F20"/>
                </a:solidFill>
                <a:latin typeface="Codec Pro ExtraBold"/>
              </a:rPr>
              <a:t>Le colocamos un nombre al archivo.</a:t>
            </a:r>
          </a:p>
        </p:txBody>
      </p:sp>
      <p:sp>
        <p:nvSpPr>
          <p:cNvPr name="AutoShape 16" id="16"/>
          <p:cNvSpPr/>
          <p:nvPr/>
        </p:nvSpPr>
        <p:spPr>
          <a:xfrm flipH="true" flipV="true">
            <a:off x="9124950" y="2132478"/>
            <a:ext cx="0" cy="6668772"/>
          </a:xfrm>
          <a:prstGeom prst="line">
            <a:avLst/>
          </a:prstGeom>
          <a:ln cap="flat" w="38100">
            <a:solidFill>
              <a:srgbClr val="000000"/>
            </a:solidFill>
            <a:prstDash val="sysDot"/>
            <a:headEnd type="none" len="sm" w="sm"/>
            <a:tailEnd type="none" len="sm" w="sm"/>
          </a:ln>
        </p:spPr>
      </p:sp>
    </p:spTree>
  </p:cSld>
  <p:clrMapOvr>
    <a:masterClrMapping/>
  </p:clrMapOvr>
</p:sld>
</file>

<file path=ppt/slides/slide89.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5400000">
            <a:off x="5791554" y="1053192"/>
            <a:ext cx="391877" cy="342893"/>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397D5A"/>
            </a:solidFill>
          </p:spPr>
        </p:sp>
        <p:sp>
          <p:nvSpPr>
            <p:cNvPr name="TextBox 8" id="8"/>
            <p:cNvSpPr txBox="true"/>
            <p:nvPr/>
          </p:nvSpPr>
          <p:spPr>
            <a:xfrm>
              <a:off x="127000" y="31750"/>
              <a:ext cx="558800" cy="349250"/>
            </a:xfrm>
            <a:prstGeom prst="rect">
              <a:avLst/>
            </a:prstGeom>
          </p:spPr>
          <p:txBody>
            <a:bodyPr anchor="ctr" rtlCol="false" tIns="50800" lIns="50800" bIns="50800" rIns="50800"/>
            <a:lstStyle/>
            <a:p>
              <a:pPr algn="ctr">
                <a:lnSpc>
                  <a:spcPts val="1984"/>
                </a:lnSpc>
              </a:pPr>
            </a:p>
          </p:txBody>
        </p:sp>
      </p:grpSp>
      <p:sp>
        <p:nvSpPr>
          <p:cNvPr name="AutoShape 9" id="9"/>
          <p:cNvSpPr/>
          <p:nvPr/>
        </p:nvSpPr>
        <p:spPr>
          <a:xfrm flipH="true" flipV="true">
            <a:off x="9124950" y="2132478"/>
            <a:ext cx="0" cy="6668772"/>
          </a:xfrm>
          <a:prstGeom prst="line">
            <a:avLst/>
          </a:prstGeom>
          <a:ln cap="flat" w="38100">
            <a:solidFill>
              <a:srgbClr val="000000"/>
            </a:solidFill>
            <a:prstDash val="sysDot"/>
            <a:headEnd type="none" len="sm" w="sm"/>
            <a:tailEnd type="none" len="sm" w="sm"/>
          </a:ln>
        </p:spPr>
      </p:sp>
      <p:sp>
        <p:nvSpPr>
          <p:cNvPr name="Freeform 10" id="10"/>
          <p:cNvSpPr/>
          <p:nvPr/>
        </p:nvSpPr>
        <p:spPr>
          <a:xfrm flipH="false" flipV="false" rot="0">
            <a:off x="2523963" y="4204247"/>
            <a:ext cx="5617907" cy="4238215"/>
          </a:xfrm>
          <a:custGeom>
            <a:avLst/>
            <a:gdLst/>
            <a:ahLst/>
            <a:cxnLst/>
            <a:rect r="r" b="b" t="t" l="l"/>
            <a:pathLst>
              <a:path h="4238215" w="5617907">
                <a:moveTo>
                  <a:pt x="0" y="0"/>
                </a:moveTo>
                <a:lnTo>
                  <a:pt x="5617908" y="0"/>
                </a:lnTo>
                <a:lnTo>
                  <a:pt x="5617908" y="4238216"/>
                </a:lnTo>
                <a:lnTo>
                  <a:pt x="0" y="4238216"/>
                </a:lnTo>
                <a:lnTo>
                  <a:pt x="0" y="0"/>
                </a:lnTo>
                <a:close/>
              </a:path>
            </a:pathLst>
          </a:custGeom>
          <a:blipFill>
            <a:blip r:embed="rId4"/>
            <a:stretch>
              <a:fillRect l="0" t="0" r="0" b="0"/>
            </a:stretch>
          </a:blipFill>
        </p:spPr>
      </p:sp>
      <p:sp>
        <p:nvSpPr>
          <p:cNvPr name="Freeform 11" id="11"/>
          <p:cNvSpPr/>
          <p:nvPr/>
        </p:nvSpPr>
        <p:spPr>
          <a:xfrm flipH="false" flipV="false" rot="0">
            <a:off x="10490125" y="3978408"/>
            <a:ext cx="5075494" cy="5097787"/>
          </a:xfrm>
          <a:custGeom>
            <a:avLst/>
            <a:gdLst/>
            <a:ahLst/>
            <a:cxnLst/>
            <a:rect r="r" b="b" t="t" l="l"/>
            <a:pathLst>
              <a:path h="5097787" w="5075494">
                <a:moveTo>
                  <a:pt x="0" y="0"/>
                </a:moveTo>
                <a:lnTo>
                  <a:pt x="5075493" y="0"/>
                </a:lnTo>
                <a:lnTo>
                  <a:pt x="5075493" y="5097787"/>
                </a:lnTo>
                <a:lnTo>
                  <a:pt x="0" y="5097787"/>
                </a:lnTo>
                <a:lnTo>
                  <a:pt x="0" y="0"/>
                </a:lnTo>
                <a:close/>
              </a:path>
            </a:pathLst>
          </a:custGeom>
          <a:blipFill>
            <a:blip r:embed="rId5"/>
            <a:stretch>
              <a:fillRect l="0" t="0" r="0" b="0"/>
            </a:stretch>
          </a:blipFill>
        </p:spPr>
      </p:sp>
      <p:sp>
        <p:nvSpPr>
          <p:cNvPr name="TextBox 12" id="12"/>
          <p:cNvSpPr txBox="true"/>
          <p:nvPr/>
        </p:nvSpPr>
        <p:spPr>
          <a:xfrm rot="0">
            <a:off x="8654192" y="5143331"/>
            <a:ext cx="9525" cy="580390"/>
          </a:xfrm>
          <a:prstGeom prst="rect">
            <a:avLst/>
          </a:prstGeom>
        </p:spPr>
        <p:txBody>
          <a:bodyPr anchor="t" rtlCol="false" tIns="0" lIns="0" bIns="0" rIns="0">
            <a:spAutoFit/>
          </a:bodyPr>
          <a:lstStyle/>
          <a:p>
            <a:pPr algn="ctr">
              <a:lnSpc>
                <a:spcPts val="4759"/>
              </a:lnSpc>
            </a:pPr>
          </a:p>
        </p:txBody>
      </p:sp>
      <p:sp>
        <p:nvSpPr>
          <p:cNvPr name="TextBox 13" id="13"/>
          <p:cNvSpPr txBox="true"/>
          <p:nvPr/>
        </p:nvSpPr>
        <p:spPr>
          <a:xfrm rot="0">
            <a:off x="6485520" y="939108"/>
            <a:ext cx="7847751" cy="1065224"/>
          </a:xfrm>
          <a:prstGeom prst="rect">
            <a:avLst/>
          </a:prstGeom>
        </p:spPr>
        <p:txBody>
          <a:bodyPr anchor="t" rtlCol="false" tIns="0" lIns="0" bIns="0" rIns="0">
            <a:spAutoFit/>
          </a:bodyPr>
          <a:lstStyle/>
          <a:p>
            <a:pPr algn="just">
              <a:lnSpc>
                <a:spcPts val="4120"/>
              </a:lnSpc>
            </a:pPr>
            <a:r>
              <a:rPr lang="en-US" sz="2985" spc="292">
                <a:solidFill>
                  <a:srgbClr val="231F20"/>
                </a:solidFill>
                <a:latin typeface="Codec Pro ExtraBold Bold"/>
              </a:rPr>
              <a:t>Estructura del cubo.</a:t>
            </a:r>
          </a:p>
          <a:p>
            <a:pPr algn="just">
              <a:lnSpc>
                <a:spcPts val="4120"/>
              </a:lnSpc>
            </a:pPr>
          </a:p>
        </p:txBody>
      </p:sp>
      <p:sp>
        <p:nvSpPr>
          <p:cNvPr name="TextBox 14" id="14"/>
          <p:cNvSpPr txBox="true"/>
          <p:nvPr/>
        </p:nvSpPr>
        <p:spPr>
          <a:xfrm rot="0">
            <a:off x="2263714" y="2606170"/>
            <a:ext cx="6138407" cy="1178977"/>
          </a:xfrm>
          <a:prstGeom prst="rect">
            <a:avLst/>
          </a:prstGeom>
        </p:spPr>
        <p:txBody>
          <a:bodyPr anchor="t" rtlCol="false" tIns="0" lIns="0" bIns="0" rIns="0">
            <a:spAutoFit/>
          </a:bodyPr>
          <a:lstStyle/>
          <a:p>
            <a:pPr algn="just">
              <a:lnSpc>
                <a:spcPts val="3003"/>
              </a:lnSpc>
            </a:pPr>
            <a:r>
              <a:rPr lang="en-US" sz="2176" spc="213">
                <a:solidFill>
                  <a:srgbClr val="231F20"/>
                </a:solidFill>
                <a:latin typeface="Codec Pro ExtraBold"/>
              </a:rPr>
              <a:t>Una vez dentro, creamos un nuevo origen de datos.</a:t>
            </a:r>
          </a:p>
          <a:p>
            <a:pPr algn="just">
              <a:lnSpc>
                <a:spcPts val="3003"/>
              </a:lnSpc>
            </a:pPr>
          </a:p>
        </p:txBody>
      </p:sp>
      <p:sp>
        <p:nvSpPr>
          <p:cNvPr name="TextBox 15" id="15"/>
          <p:cNvSpPr txBox="true"/>
          <p:nvPr/>
        </p:nvSpPr>
        <p:spPr>
          <a:xfrm rot="0">
            <a:off x="16405644" y="5143331"/>
            <a:ext cx="9525" cy="580390"/>
          </a:xfrm>
          <a:prstGeom prst="rect">
            <a:avLst/>
          </a:prstGeom>
        </p:spPr>
        <p:txBody>
          <a:bodyPr anchor="t" rtlCol="false" tIns="0" lIns="0" bIns="0" rIns="0">
            <a:spAutoFit/>
          </a:bodyPr>
          <a:lstStyle/>
          <a:p>
            <a:pPr algn="ctr">
              <a:lnSpc>
                <a:spcPts val="4759"/>
              </a:lnSpc>
            </a:pPr>
          </a:p>
        </p:txBody>
      </p:sp>
      <p:sp>
        <p:nvSpPr>
          <p:cNvPr name="TextBox 16" id="16"/>
          <p:cNvSpPr txBox="true"/>
          <p:nvPr/>
        </p:nvSpPr>
        <p:spPr>
          <a:xfrm rot="0">
            <a:off x="9869713" y="2471939"/>
            <a:ext cx="6138407" cy="1178977"/>
          </a:xfrm>
          <a:prstGeom prst="rect">
            <a:avLst/>
          </a:prstGeom>
        </p:spPr>
        <p:txBody>
          <a:bodyPr anchor="t" rtlCol="false" tIns="0" lIns="0" bIns="0" rIns="0">
            <a:spAutoFit/>
          </a:bodyPr>
          <a:lstStyle/>
          <a:p>
            <a:pPr algn="just">
              <a:lnSpc>
                <a:spcPts val="3003"/>
              </a:lnSpc>
            </a:pPr>
            <a:r>
              <a:rPr lang="en-US" sz="2176" spc="213">
                <a:solidFill>
                  <a:srgbClr val="231F20"/>
                </a:solidFill>
                <a:latin typeface="Codec Pro ExtraBold"/>
              </a:rPr>
              <a:t>Creamos una nueva conexión colocando el nombre del servidor SQL y seleccionamos el nombre del DW.</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322124" y="775489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246639" y="6520896"/>
            <a:ext cx="5751866" cy="2467996"/>
          </a:xfrm>
          <a:custGeom>
            <a:avLst/>
            <a:gdLst/>
            <a:ahLst/>
            <a:cxnLst/>
            <a:rect r="r" b="b" t="t" l="l"/>
            <a:pathLst>
              <a:path h="2467996" w="5751866">
                <a:moveTo>
                  <a:pt x="0" y="0"/>
                </a:moveTo>
                <a:lnTo>
                  <a:pt x="5751866" y="0"/>
                </a:lnTo>
                <a:lnTo>
                  <a:pt x="5751866" y="2467996"/>
                </a:lnTo>
                <a:lnTo>
                  <a:pt x="0" y="2467996"/>
                </a:lnTo>
                <a:lnTo>
                  <a:pt x="0" y="0"/>
                </a:lnTo>
                <a:close/>
              </a:path>
            </a:pathLst>
          </a:custGeom>
          <a:blipFill>
            <a:blip r:embed="rId4"/>
            <a:stretch>
              <a:fillRect l="-1448" t="0" r="-2164" b="0"/>
            </a:stretch>
          </a:blipFill>
        </p:spPr>
      </p:sp>
      <p:sp>
        <p:nvSpPr>
          <p:cNvPr name="Freeform 5" id="5"/>
          <p:cNvSpPr/>
          <p:nvPr/>
        </p:nvSpPr>
        <p:spPr>
          <a:xfrm flipH="false" flipV="false" rot="0">
            <a:off x="14329124" y="2596845"/>
            <a:ext cx="2511237" cy="1426604"/>
          </a:xfrm>
          <a:custGeom>
            <a:avLst/>
            <a:gdLst/>
            <a:ahLst/>
            <a:cxnLst/>
            <a:rect r="r" b="b" t="t" l="l"/>
            <a:pathLst>
              <a:path h="1426604" w="2511237">
                <a:moveTo>
                  <a:pt x="0" y="0"/>
                </a:moveTo>
                <a:lnTo>
                  <a:pt x="2511237" y="0"/>
                </a:lnTo>
                <a:lnTo>
                  <a:pt x="2511237" y="1426604"/>
                </a:lnTo>
                <a:lnTo>
                  <a:pt x="0" y="1426604"/>
                </a:lnTo>
                <a:lnTo>
                  <a:pt x="0" y="0"/>
                </a:lnTo>
                <a:close/>
              </a:path>
            </a:pathLst>
          </a:custGeom>
          <a:blipFill>
            <a:blip r:embed="rId5"/>
            <a:stretch>
              <a:fillRect l="0" t="0" r="0" b="0"/>
            </a:stretch>
          </a:blipFill>
        </p:spPr>
      </p:sp>
      <p:sp>
        <p:nvSpPr>
          <p:cNvPr name="Freeform 6" id="6"/>
          <p:cNvSpPr/>
          <p:nvPr/>
        </p:nvSpPr>
        <p:spPr>
          <a:xfrm flipH="false" flipV="false" rot="0">
            <a:off x="8533574" y="8208102"/>
            <a:ext cx="3582713" cy="1561581"/>
          </a:xfrm>
          <a:custGeom>
            <a:avLst/>
            <a:gdLst/>
            <a:ahLst/>
            <a:cxnLst/>
            <a:rect r="r" b="b" t="t" l="l"/>
            <a:pathLst>
              <a:path h="1561581" w="3582713">
                <a:moveTo>
                  <a:pt x="0" y="0"/>
                </a:moveTo>
                <a:lnTo>
                  <a:pt x="3582713" y="0"/>
                </a:lnTo>
                <a:lnTo>
                  <a:pt x="3582713" y="1561580"/>
                </a:lnTo>
                <a:lnTo>
                  <a:pt x="0" y="1561580"/>
                </a:lnTo>
                <a:lnTo>
                  <a:pt x="0" y="0"/>
                </a:lnTo>
                <a:close/>
              </a:path>
            </a:pathLst>
          </a:custGeom>
          <a:blipFill>
            <a:blip r:embed="rId6"/>
            <a:stretch>
              <a:fillRect l="0" t="0" r="0" b="0"/>
            </a:stretch>
          </a:blipFill>
        </p:spPr>
      </p:sp>
      <p:sp>
        <p:nvSpPr>
          <p:cNvPr name="Freeform 7" id="7"/>
          <p:cNvSpPr/>
          <p:nvPr/>
        </p:nvSpPr>
        <p:spPr>
          <a:xfrm flipH="false" flipV="false" rot="0">
            <a:off x="12651356" y="6926296"/>
            <a:ext cx="4313951" cy="1407307"/>
          </a:xfrm>
          <a:custGeom>
            <a:avLst/>
            <a:gdLst/>
            <a:ahLst/>
            <a:cxnLst/>
            <a:rect r="r" b="b" t="t" l="l"/>
            <a:pathLst>
              <a:path h="1407307" w="4313951">
                <a:moveTo>
                  <a:pt x="0" y="0"/>
                </a:moveTo>
                <a:lnTo>
                  <a:pt x="4313950" y="0"/>
                </a:lnTo>
                <a:lnTo>
                  <a:pt x="4313950" y="1407307"/>
                </a:lnTo>
                <a:lnTo>
                  <a:pt x="0" y="1407307"/>
                </a:lnTo>
                <a:lnTo>
                  <a:pt x="0" y="0"/>
                </a:lnTo>
                <a:close/>
              </a:path>
            </a:pathLst>
          </a:custGeom>
          <a:blipFill>
            <a:blip r:embed="rId7"/>
            <a:stretch>
              <a:fillRect l="0" t="-53269" r="0" b="0"/>
            </a:stretch>
          </a:blipFill>
        </p:spPr>
      </p:sp>
      <p:sp>
        <p:nvSpPr>
          <p:cNvPr name="TextBox 8" id="8"/>
          <p:cNvSpPr txBox="true"/>
          <p:nvPr/>
        </p:nvSpPr>
        <p:spPr>
          <a:xfrm rot="0">
            <a:off x="1702756" y="4370963"/>
            <a:ext cx="15012661" cy="1651830"/>
          </a:xfrm>
          <a:prstGeom prst="rect">
            <a:avLst/>
          </a:prstGeom>
        </p:spPr>
        <p:txBody>
          <a:bodyPr anchor="t" rtlCol="false" tIns="0" lIns="0" bIns="0" rIns="0">
            <a:spAutoFit/>
          </a:bodyPr>
          <a:lstStyle/>
          <a:p>
            <a:pPr algn="just" marL="0" indent="0" lvl="0">
              <a:lnSpc>
                <a:spcPts val="2633"/>
              </a:lnSpc>
              <a:spcBef>
                <a:spcPct val="0"/>
              </a:spcBef>
            </a:pPr>
            <a:r>
              <a:rPr lang="en-US" sz="1908" spc="186">
                <a:solidFill>
                  <a:srgbClr val="231F20"/>
                </a:solidFill>
                <a:latin typeface="Open Sauce"/>
              </a:rPr>
              <a:t>El Sistema de Toma de Decisiones de Ferretería Kong SAC se basará en la implementación de inteligencia de negocios (BI) con la metodología de Ralph Kimball. Se realizará una planificación detallada del proyecto, seguida de la automatización del proceso de Extracción, Transformación y Carga (ETL) de datos para garantizar su integridad. El modelado dimensional permitirá esquemas de datos óptimos para análisis multidimensional. Se implementarán herramientas como Power BI para la visualización intuitiva de datos.</a:t>
            </a:r>
          </a:p>
        </p:txBody>
      </p:sp>
      <p:sp>
        <p:nvSpPr>
          <p:cNvPr name="TextBox 9" id="9"/>
          <p:cNvSpPr txBox="true"/>
          <p:nvPr/>
        </p:nvSpPr>
        <p:spPr>
          <a:xfrm rot="0">
            <a:off x="1702756" y="2010107"/>
            <a:ext cx="10842354" cy="1548494"/>
          </a:xfrm>
          <a:prstGeom prst="rect">
            <a:avLst/>
          </a:prstGeom>
        </p:spPr>
        <p:txBody>
          <a:bodyPr anchor="t" rtlCol="false" tIns="0" lIns="0" bIns="0" rIns="0">
            <a:spAutoFit/>
          </a:bodyPr>
          <a:lstStyle/>
          <a:p>
            <a:pPr algn="ctr">
              <a:lnSpc>
                <a:spcPts val="5996"/>
              </a:lnSpc>
              <a:spcBef>
                <a:spcPct val="0"/>
              </a:spcBef>
            </a:pPr>
            <a:r>
              <a:rPr lang="en-US" sz="4345" spc="425">
                <a:solidFill>
                  <a:srgbClr val="231F20"/>
                </a:solidFill>
                <a:latin typeface="Codec Pro ExtraBold"/>
              </a:rPr>
              <a:t>Descripción general del Sistema de Toma de Decisiones.</a:t>
            </a:r>
          </a:p>
        </p:txBody>
      </p:sp>
      <p:sp>
        <p:nvSpPr>
          <p:cNvPr name="TextBox 10" id="10"/>
          <p:cNvSpPr txBox="true"/>
          <p:nvPr/>
        </p:nvSpPr>
        <p:spPr>
          <a:xfrm rot="0">
            <a:off x="2246639" y="292466"/>
            <a:ext cx="14468778" cy="933902"/>
          </a:xfrm>
          <a:prstGeom prst="rect">
            <a:avLst/>
          </a:prstGeom>
        </p:spPr>
        <p:txBody>
          <a:bodyPr anchor="t" rtlCol="false" tIns="0" lIns="0" bIns="0" rIns="0">
            <a:spAutoFit/>
          </a:bodyPr>
          <a:lstStyle/>
          <a:p>
            <a:pPr algn="l" marL="1081162" indent="-540581" lvl="1">
              <a:lnSpc>
                <a:spcPts val="6910"/>
              </a:lnSpc>
              <a:spcBef>
                <a:spcPct val="0"/>
              </a:spcBef>
              <a:buAutoNum type="arabicPeriod" startAt="1"/>
            </a:pPr>
            <a:r>
              <a:rPr lang="en-US" sz="5007" spc="490">
                <a:solidFill>
                  <a:srgbClr val="231F20"/>
                </a:solidFill>
                <a:latin typeface="Codec Pro ExtraBold"/>
              </a:rPr>
              <a:t>1.5 Definir el ámbito del negocio.</a:t>
            </a:r>
          </a:p>
        </p:txBody>
      </p:sp>
    </p:spTree>
  </p:cSld>
  <p:clrMapOvr>
    <a:masterClrMapping/>
  </p:clrMapOvr>
</p:sld>
</file>

<file path=ppt/slides/slide90.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5400000">
            <a:off x="5791554" y="1053192"/>
            <a:ext cx="391877" cy="342893"/>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397D5A"/>
            </a:solidFill>
          </p:spPr>
        </p:sp>
        <p:sp>
          <p:nvSpPr>
            <p:cNvPr name="TextBox 8" id="8"/>
            <p:cNvSpPr txBox="true"/>
            <p:nvPr/>
          </p:nvSpPr>
          <p:spPr>
            <a:xfrm>
              <a:off x="127000" y="31750"/>
              <a:ext cx="558800" cy="349250"/>
            </a:xfrm>
            <a:prstGeom prst="rect">
              <a:avLst/>
            </a:prstGeom>
          </p:spPr>
          <p:txBody>
            <a:bodyPr anchor="ctr" rtlCol="false" tIns="50800" lIns="50800" bIns="50800" rIns="50800"/>
            <a:lstStyle/>
            <a:p>
              <a:pPr algn="ctr">
                <a:lnSpc>
                  <a:spcPts val="1984"/>
                </a:lnSpc>
              </a:pPr>
            </a:p>
          </p:txBody>
        </p:sp>
      </p:grpSp>
      <p:sp>
        <p:nvSpPr>
          <p:cNvPr name="AutoShape 9" id="9"/>
          <p:cNvSpPr/>
          <p:nvPr/>
        </p:nvSpPr>
        <p:spPr>
          <a:xfrm flipH="true" flipV="true">
            <a:off x="9124950" y="2132478"/>
            <a:ext cx="0" cy="6668772"/>
          </a:xfrm>
          <a:prstGeom prst="line">
            <a:avLst/>
          </a:prstGeom>
          <a:ln cap="flat" w="38100">
            <a:solidFill>
              <a:srgbClr val="000000"/>
            </a:solidFill>
            <a:prstDash val="sysDot"/>
            <a:headEnd type="none" len="sm" w="sm"/>
            <a:tailEnd type="none" len="sm" w="sm"/>
          </a:ln>
        </p:spPr>
      </p:sp>
      <p:sp>
        <p:nvSpPr>
          <p:cNvPr name="Freeform 10" id="10"/>
          <p:cNvSpPr/>
          <p:nvPr/>
        </p:nvSpPr>
        <p:spPr>
          <a:xfrm flipH="false" flipV="false" rot="0">
            <a:off x="2374134" y="4176147"/>
            <a:ext cx="5917566" cy="4459369"/>
          </a:xfrm>
          <a:custGeom>
            <a:avLst/>
            <a:gdLst/>
            <a:ahLst/>
            <a:cxnLst/>
            <a:rect r="r" b="b" t="t" l="l"/>
            <a:pathLst>
              <a:path h="4459369" w="5917566">
                <a:moveTo>
                  <a:pt x="0" y="0"/>
                </a:moveTo>
                <a:lnTo>
                  <a:pt x="5917566" y="0"/>
                </a:lnTo>
                <a:lnTo>
                  <a:pt x="5917566" y="4459369"/>
                </a:lnTo>
                <a:lnTo>
                  <a:pt x="0" y="4459369"/>
                </a:lnTo>
                <a:lnTo>
                  <a:pt x="0" y="0"/>
                </a:lnTo>
                <a:close/>
              </a:path>
            </a:pathLst>
          </a:custGeom>
          <a:blipFill>
            <a:blip r:embed="rId4"/>
            <a:stretch>
              <a:fillRect l="0" t="0" r="0" b="0"/>
            </a:stretch>
          </a:blipFill>
        </p:spPr>
      </p:sp>
      <p:sp>
        <p:nvSpPr>
          <p:cNvPr name="Freeform 11" id="11"/>
          <p:cNvSpPr/>
          <p:nvPr/>
        </p:nvSpPr>
        <p:spPr>
          <a:xfrm flipH="false" flipV="false" rot="0">
            <a:off x="10106476" y="4138230"/>
            <a:ext cx="5901643" cy="4497286"/>
          </a:xfrm>
          <a:custGeom>
            <a:avLst/>
            <a:gdLst/>
            <a:ahLst/>
            <a:cxnLst/>
            <a:rect r="r" b="b" t="t" l="l"/>
            <a:pathLst>
              <a:path h="4497286" w="5901643">
                <a:moveTo>
                  <a:pt x="0" y="0"/>
                </a:moveTo>
                <a:lnTo>
                  <a:pt x="5901644" y="0"/>
                </a:lnTo>
                <a:lnTo>
                  <a:pt x="5901644" y="4497286"/>
                </a:lnTo>
                <a:lnTo>
                  <a:pt x="0" y="4497286"/>
                </a:lnTo>
                <a:lnTo>
                  <a:pt x="0" y="0"/>
                </a:lnTo>
                <a:close/>
              </a:path>
            </a:pathLst>
          </a:custGeom>
          <a:blipFill>
            <a:blip r:embed="rId5"/>
            <a:stretch>
              <a:fillRect l="0" t="0" r="0" b="0"/>
            </a:stretch>
          </a:blipFill>
        </p:spPr>
      </p:sp>
      <p:sp>
        <p:nvSpPr>
          <p:cNvPr name="TextBox 12" id="12"/>
          <p:cNvSpPr txBox="true"/>
          <p:nvPr/>
        </p:nvSpPr>
        <p:spPr>
          <a:xfrm rot="0">
            <a:off x="8654192" y="5143331"/>
            <a:ext cx="9525" cy="580390"/>
          </a:xfrm>
          <a:prstGeom prst="rect">
            <a:avLst/>
          </a:prstGeom>
        </p:spPr>
        <p:txBody>
          <a:bodyPr anchor="t" rtlCol="false" tIns="0" lIns="0" bIns="0" rIns="0">
            <a:spAutoFit/>
          </a:bodyPr>
          <a:lstStyle/>
          <a:p>
            <a:pPr algn="ctr">
              <a:lnSpc>
                <a:spcPts val="4759"/>
              </a:lnSpc>
            </a:pPr>
          </a:p>
        </p:txBody>
      </p:sp>
      <p:sp>
        <p:nvSpPr>
          <p:cNvPr name="TextBox 13" id="13"/>
          <p:cNvSpPr txBox="true"/>
          <p:nvPr/>
        </p:nvSpPr>
        <p:spPr>
          <a:xfrm rot="0">
            <a:off x="6485520" y="939108"/>
            <a:ext cx="7847751" cy="1065224"/>
          </a:xfrm>
          <a:prstGeom prst="rect">
            <a:avLst/>
          </a:prstGeom>
        </p:spPr>
        <p:txBody>
          <a:bodyPr anchor="t" rtlCol="false" tIns="0" lIns="0" bIns="0" rIns="0">
            <a:spAutoFit/>
          </a:bodyPr>
          <a:lstStyle/>
          <a:p>
            <a:pPr algn="just">
              <a:lnSpc>
                <a:spcPts val="4120"/>
              </a:lnSpc>
            </a:pPr>
            <a:r>
              <a:rPr lang="en-US" sz="2985" spc="292">
                <a:solidFill>
                  <a:srgbClr val="231F20"/>
                </a:solidFill>
                <a:latin typeface="Codec Pro ExtraBold Bold"/>
              </a:rPr>
              <a:t>Estructura del cubo.</a:t>
            </a:r>
          </a:p>
          <a:p>
            <a:pPr algn="just">
              <a:lnSpc>
                <a:spcPts val="4120"/>
              </a:lnSpc>
            </a:pPr>
          </a:p>
        </p:txBody>
      </p:sp>
      <p:sp>
        <p:nvSpPr>
          <p:cNvPr name="TextBox 14" id="14"/>
          <p:cNvSpPr txBox="true"/>
          <p:nvPr/>
        </p:nvSpPr>
        <p:spPr>
          <a:xfrm rot="0">
            <a:off x="2263714" y="2606170"/>
            <a:ext cx="6138407" cy="1178977"/>
          </a:xfrm>
          <a:prstGeom prst="rect">
            <a:avLst/>
          </a:prstGeom>
        </p:spPr>
        <p:txBody>
          <a:bodyPr anchor="t" rtlCol="false" tIns="0" lIns="0" bIns="0" rIns="0">
            <a:spAutoFit/>
          </a:bodyPr>
          <a:lstStyle/>
          <a:p>
            <a:pPr algn="just">
              <a:lnSpc>
                <a:spcPts val="3003"/>
              </a:lnSpc>
            </a:pPr>
            <a:r>
              <a:rPr lang="en-US" sz="2176" spc="213">
                <a:solidFill>
                  <a:srgbClr val="231F20"/>
                </a:solidFill>
                <a:latin typeface="Codec Pro ExtraBold"/>
              </a:rPr>
              <a:t>Para la interpretación de información seleccionamos “Utilizar la cuenta de servicio”</a:t>
            </a:r>
          </a:p>
        </p:txBody>
      </p:sp>
      <p:sp>
        <p:nvSpPr>
          <p:cNvPr name="TextBox 15" id="15"/>
          <p:cNvSpPr txBox="true"/>
          <p:nvPr/>
        </p:nvSpPr>
        <p:spPr>
          <a:xfrm rot="0">
            <a:off x="16405644" y="5143331"/>
            <a:ext cx="9525" cy="580390"/>
          </a:xfrm>
          <a:prstGeom prst="rect">
            <a:avLst/>
          </a:prstGeom>
        </p:spPr>
        <p:txBody>
          <a:bodyPr anchor="t" rtlCol="false" tIns="0" lIns="0" bIns="0" rIns="0">
            <a:spAutoFit/>
          </a:bodyPr>
          <a:lstStyle/>
          <a:p>
            <a:pPr algn="ctr">
              <a:lnSpc>
                <a:spcPts val="4759"/>
              </a:lnSpc>
            </a:pPr>
          </a:p>
        </p:txBody>
      </p:sp>
      <p:sp>
        <p:nvSpPr>
          <p:cNvPr name="TextBox 16" id="16"/>
          <p:cNvSpPr txBox="true"/>
          <p:nvPr/>
        </p:nvSpPr>
        <p:spPr>
          <a:xfrm rot="0">
            <a:off x="9869713" y="2471939"/>
            <a:ext cx="6138407" cy="1178977"/>
          </a:xfrm>
          <a:prstGeom prst="rect">
            <a:avLst/>
          </a:prstGeom>
        </p:spPr>
        <p:txBody>
          <a:bodyPr anchor="t" rtlCol="false" tIns="0" lIns="0" bIns="0" rIns="0">
            <a:spAutoFit/>
          </a:bodyPr>
          <a:lstStyle/>
          <a:p>
            <a:pPr algn="just">
              <a:lnSpc>
                <a:spcPts val="3003"/>
              </a:lnSpc>
            </a:pPr>
            <a:r>
              <a:rPr lang="en-US" sz="2176" spc="213">
                <a:solidFill>
                  <a:srgbClr val="231F20"/>
                </a:solidFill>
                <a:latin typeface="Codec Pro ExtraBold"/>
              </a:rPr>
              <a:t>A continuación solo seleccionamos finalizar para terminar el proceso de creación del origen de datos.</a:t>
            </a:r>
          </a:p>
        </p:txBody>
      </p:sp>
    </p:spTree>
  </p:cSld>
  <p:clrMapOvr>
    <a:masterClrMapping/>
  </p:clrMapOvr>
</p:sld>
</file>

<file path=ppt/slides/slide9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5400000">
            <a:off x="5791554" y="1053192"/>
            <a:ext cx="391877" cy="342893"/>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397D5A"/>
            </a:solidFill>
          </p:spPr>
        </p:sp>
        <p:sp>
          <p:nvSpPr>
            <p:cNvPr name="TextBox 8" id="8"/>
            <p:cNvSpPr txBox="true"/>
            <p:nvPr/>
          </p:nvSpPr>
          <p:spPr>
            <a:xfrm>
              <a:off x="127000" y="31750"/>
              <a:ext cx="558800" cy="349250"/>
            </a:xfrm>
            <a:prstGeom prst="rect">
              <a:avLst/>
            </a:prstGeom>
          </p:spPr>
          <p:txBody>
            <a:bodyPr anchor="ctr" rtlCol="false" tIns="50800" lIns="50800" bIns="50800" rIns="50800"/>
            <a:lstStyle/>
            <a:p>
              <a:pPr algn="ctr">
                <a:lnSpc>
                  <a:spcPts val="1984"/>
                </a:lnSpc>
              </a:pPr>
            </a:p>
          </p:txBody>
        </p:sp>
      </p:grpSp>
      <p:sp>
        <p:nvSpPr>
          <p:cNvPr name="AutoShape 9" id="9"/>
          <p:cNvSpPr/>
          <p:nvPr/>
        </p:nvSpPr>
        <p:spPr>
          <a:xfrm flipH="true" flipV="true">
            <a:off x="9124950" y="2132478"/>
            <a:ext cx="0" cy="6668772"/>
          </a:xfrm>
          <a:prstGeom prst="line">
            <a:avLst/>
          </a:prstGeom>
          <a:ln cap="flat" w="38100">
            <a:solidFill>
              <a:srgbClr val="000000"/>
            </a:solidFill>
            <a:prstDash val="sysDot"/>
            <a:headEnd type="none" len="sm" w="sm"/>
            <a:tailEnd type="none" len="sm" w="sm"/>
          </a:ln>
        </p:spPr>
      </p:sp>
      <p:sp>
        <p:nvSpPr>
          <p:cNvPr name="Freeform 10" id="10"/>
          <p:cNvSpPr/>
          <p:nvPr/>
        </p:nvSpPr>
        <p:spPr>
          <a:xfrm flipH="false" flipV="false" rot="0">
            <a:off x="2356375" y="4012926"/>
            <a:ext cx="5953084" cy="4458516"/>
          </a:xfrm>
          <a:custGeom>
            <a:avLst/>
            <a:gdLst/>
            <a:ahLst/>
            <a:cxnLst/>
            <a:rect r="r" b="b" t="t" l="l"/>
            <a:pathLst>
              <a:path h="4458516" w="5953084">
                <a:moveTo>
                  <a:pt x="0" y="0"/>
                </a:moveTo>
                <a:lnTo>
                  <a:pt x="5953084" y="0"/>
                </a:lnTo>
                <a:lnTo>
                  <a:pt x="5953084" y="4458516"/>
                </a:lnTo>
                <a:lnTo>
                  <a:pt x="0" y="4458516"/>
                </a:lnTo>
                <a:lnTo>
                  <a:pt x="0" y="0"/>
                </a:lnTo>
                <a:close/>
              </a:path>
            </a:pathLst>
          </a:custGeom>
          <a:blipFill>
            <a:blip r:embed="rId4"/>
            <a:stretch>
              <a:fillRect l="0" t="0" r="0" b="0"/>
            </a:stretch>
          </a:blipFill>
        </p:spPr>
      </p:sp>
      <p:sp>
        <p:nvSpPr>
          <p:cNvPr name="Freeform 11" id="11"/>
          <p:cNvSpPr/>
          <p:nvPr/>
        </p:nvSpPr>
        <p:spPr>
          <a:xfrm flipH="false" flipV="false" rot="0">
            <a:off x="10060183" y="4012926"/>
            <a:ext cx="5757466" cy="4375674"/>
          </a:xfrm>
          <a:custGeom>
            <a:avLst/>
            <a:gdLst/>
            <a:ahLst/>
            <a:cxnLst/>
            <a:rect r="r" b="b" t="t" l="l"/>
            <a:pathLst>
              <a:path h="4375674" w="5757466">
                <a:moveTo>
                  <a:pt x="0" y="0"/>
                </a:moveTo>
                <a:lnTo>
                  <a:pt x="5757466" y="0"/>
                </a:lnTo>
                <a:lnTo>
                  <a:pt x="5757466" y="4375674"/>
                </a:lnTo>
                <a:lnTo>
                  <a:pt x="0" y="4375674"/>
                </a:lnTo>
                <a:lnTo>
                  <a:pt x="0" y="0"/>
                </a:lnTo>
                <a:close/>
              </a:path>
            </a:pathLst>
          </a:custGeom>
          <a:blipFill>
            <a:blip r:embed="rId5"/>
            <a:stretch>
              <a:fillRect l="0" t="0" r="0" b="0"/>
            </a:stretch>
          </a:blipFill>
        </p:spPr>
      </p:sp>
      <p:sp>
        <p:nvSpPr>
          <p:cNvPr name="TextBox 12" id="12"/>
          <p:cNvSpPr txBox="true"/>
          <p:nvPr/>
        </p:nvSpPr>
        <p:spPr>
          <a:xfrm rot="0">
            <a:off x="8654192" y="5143331"/>
            <a:ext cx="9525" cy="580390"/>
          </a:xfrm>
          <a:prstGeom prst="rect">
            <a:avLst/>
          </a:prstGeom>
        </p:spPr>
        <p:txBody>
          <a:bodyPr anchor="t" rtlCol="false" tIns="0" lIns="0" bIns="0" rIns="0">
            <a:spAutoFit/>
          </a:bodyPr>
          <a:lstStyle/>
          <a:p>
            <a:pPr algn="ctr">
              <a:lnSpc>
                <a:spcPts val="4759"/>
              </a:lnSpc>
            </a:pPr>
          </a:p>
        </p:txBody>
      </p:sp>
      <p:sp>
        <p:nvSpPr>
          <p:cNvPr name="TextBox 13" id="13"/>
          <p:cNvSpPr txBox="true"/>
          <p:nvPr/>
        </p:nvSpPr>
        <p:spPr>
          <a:xfrm rot="0">
            <a:off x="6485520" y="939108"/>
            <a:ext cx="7847751" cy="1065224"/>
          </a:xfrm>
          <a:prstGeom prst="rect">
            <a:avLst/>
          </a:prstGeom>
        </p:spPr>
        <p:txBody>
          <a:bodyPr anchor="t" rtlCol="false" tIns="0" lIns="0" bIns="0" rIns="0">
            <a:spAutoFit/>
          </a:bodyPr>
          <a:lstStyle/>
          <a:p>
            <a:pPr algn="just">
              <a:lnSpc>
                <a:spcPts val="4120"/>
              </a:lnSpc>
            </a:pPr>
            <a:r>
              <a:rPr lang="en-US" sz="2985" spc="292">
                <a:solidFill>
                  <a:srgbClr val="231F20"/>
                </a:solidFill>
                <a:latin typeface="Codec Pro ExtraBold Bold"/>
              </a:rPr>
              <a:t>Estructura del cubo.</a:t>
            </a:r>
          </a:p>
          <a:p>
            <a:pPr algn="just">
              <a:lnSpc>
                <a:spcPts val="4120"/>
              </a:lnSpc>
            </a:pPr>
          </a:p>
        </p:txBody>
      </p:sp>
      <p:sp>
        <p:nvSpPr>
          <p:cNvPr name="TextBox 14" id="14"/>
          <p:cNvSpPr txBox="true"/>
          <p:nvPr/>
        </p:nvSpPr>
        <p:spPr>
          <a:xfrm rot="0">
            <a:off x="2263714" y="2606170"/>
            <a:ext cx="6138407" cy="1178977"/>
          </a:xfrm>
          <a:prstGeom prst="rect">
            <a:avLst/>
          </a:prstGeom>
        </p:spPr>
        <p:txBody>
          <a:bodyPr anchor="t" rtlCol="false" tIns="0" lIns="0" bIns="0" rIns="0">
            <a:spAutoFit/>
          </a:bodyPr>
          <a:lstStyle/>
          <a:p>
            <a:pPr algn="just">
              <a:lnSpc>
                <a:spcPts val="3003"/>
              </a:lnSpc>
            </a:pPr>
            <a:r>
              <a:rPr lang="en-US" sz="2176" spc="213">
                <a:solidFill>
                  <a:srgbClr val="231F20"/>
                </a:solidFill>
                <a:latin typeface="Codec Pro ExtraBold"/>
              </a:rPr>
              <a:t>Ahora vamos a crear una nueva vista de origen de datos, aquí solo seleccionamos “NEXT”.</a:t>
            </a:r>
          </a:p>
        </p:txBody>
      </p:sp>
      <p:sp>
        <p:nvSpPr>
          <p:cNvPr name="TextBox 15" id="15"/>
          <p:cNvSpPr txBox="true"/>
          <p:nvPr/>
        </p:nvSpPr>
        <p:spPr>
          <a:xfrm rot="0">
            <a:off x="16405644" y="5143331"/>
            <a:ext cx="9525" cy="580390"/>
          </a:xfrm>
          <a:prstGeom prst="rect">
            <a:avLst/>
          </a:prstGeom>
        </p:spPr>
        <p:txBody>
          <a:bodyPr anchor="t" rtlCol="false" tIns="0" lIns="0" bIns="0" rIns="0">
            <a:spAutoFit/>
          </a:bodyPr>
          <a:lstStyle/>
          <a:p>
            <a:pPr algn="ctr">
              <a:lnSpc>
                <a:spcPts val="4759"/>
              </a:lnSpc>
            </a:pPr>
          </a:p>
        </p:txBody>
      </p:sp>
      <p:sp>
        <p:nvSpPr>
          <p:cNvPr name="TextBox 16" id="16"/>
          <p:cNvSpPr txBox="true"/>
          <p:nvPr/>
        </p:nvSpPr>
        <p:spPr>
          <a:xfrm rot="0">
            <a:off x="9869713" y="2471939"/>
            <a:ext cx="6138407" cy="1178977"/>
          </a:xfrm>
          <a:prstGeom prst="rect">
            <a:avLst/>
          </a:prstGeom>
        </p:spPr>
        <p:txBody>
          <a:bodyPr anchor="t" rtlCol="false" tIns="0" lIns="0" bIns="0" rIns="0">
            <a:spAutoFit/>
          </a:bodyPr>
          <a:lstStyle/>
          <a:p>
            <a:pPr algn="just">
              <a:lnSpc>
                <a:spcPts val="3003"/>
              </a:lnSpc>
            </a:pPr>
            <a:r>
              <a:rPr lang="en-US" sz="2176" spc="213">
                <a:solidFill>
                  <a:srgbClr val="231F20"/>
                </a:solidFill>
                <a:latin typeface="Codec Pro ExtraBold"/>
              </a:rPr>
              <a:t>En la siguiente pestaña transferimos todas las dimensiones a la sección de “Objetos incluidos”</a:t>
            </a:r>
          </a:p>
        </p:txBody>
      </p:sp>
    </p:spTree>
  </p:cSld>
  <p:clrMapOvr>
    <a:masterClrMapping/>
  </p:clrMapOvr>
</p:sld>
</file>

<file path=ppt/slides/slide92.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5400000">
            <a:off x="5791554" y="1053192"/>
            <a:ext cx="391877" cy="342893"/>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397D5A"/>
            </a:solidFill>
          </p:spPr>
        </p:sp>
        <p:sp>
          <p:nvSpPr>
            <p:cNvPr name="TextBox 8" id="8"/>
            <p:cNvSpPr txBox="true"/>
            <p:nvPr/>
          </p:nvSpPr>
          <p:spPr>
            <a:xfrm>
              <a:off x="127000" y="31750"/>
              <a:ext cx="558800" cy="349250"/>
            </a:xfrm>
            <a:prstGeom prst="rect">
              <a:avLst/>
            </a:prstGeom>
          </p:spPr>
          <p:txBody>
            <a:bodyPr anchor="ctr" rtlCol="false" tIns="50800" lIns="50800" bIns="50800" rIns="50800"/>
            <a:lstStyle/>
            <a:p>
              <a:pPr algn="ctr">
                <a:lnSpc>
                  <a:spcPts val="1984"/>
                </a:lnSpc>
              </a:pPr>
            </a:p>
          </p:txBody>
        </p:sp>
      </p:grpSp>
      <p:sp>
        <p:nvSpPr>
          <p:cNvPr name="AutoShape 9" id="9"/>
          <p:cNvSpPr/>
          <p:nvPr/>
        </p:nvSpPr>
        <p:spPr>
          <a:xfrm flipH="true" flipV="true">
            <a:off x="9124950" y="2132478"/>
            <a:ext cx="0" cy="6668772"/>
          </a:xfrm>
          <a:prstGeom prst="line">
            <a:avLst/>
          </a:prstGeom>
          <a:ln cap="flat" w="38100">
            <a:solidFill>
              <a:srgbClr val="000000"/>
            </a:solidFill>
            <a:prstDash val="sysDot"/>
            <a:headEnd type="none" len="sm" w="sm"/>
            <a:tailEnd type="none" len="sm" w="sm"/>
          </a:ln>
        </p:spPr>
      </p:sp>
      <p:sp>
        <p:nvSpPr>
          <p:cNvPr name="Freeform 10" id="10"/>
          <p:cNvSpPr/>
          <p:nvPr/>
        </p:nvSpPr>
        <p:spPr>
          <a:xfrm flipH="false" flipV="false" rot="0">
            <a:off x="2263714" y="3966648"/>
            <a:ext cx="5952328" cy="4483243"/>
          </a:xfrm>
          <a:custGeom>
            <a:avLst/>
            <a:gdLst/>
            <a:ahLst/>
            <a:cxnLst/>
            <a:rect r="r" b="b" t="t" l="l"/>
            <a:pathLst>
              <a:path h="4483243" w="5952328">
                <a:moveTo>
                  <a:pt x="0" y="0"/>
                </a:moveTo>
                <a:lnTo>
                  <a:pt x="5952328" y="0"/>
                </a:lnTo>
                <a:lnTo>
                  <a:pt x="5952328" y="4483243"/>
                </a:lnTo>
                <a:lnTo>
                  <a:pt x="0" y="4483243"/>
                </a:lnTo>
                <a:lnTo>
                  <a:pt x="0" y="0"/>
                </a:lnTo>
                <a:close/>
              </a:path>
            </a:pathLst>
          </a:custGeom>
          <a:blipFill>
            <a:blip r:embed="rId4"/>
            <a:stretch>
              <a:fillRect l="0" t="0" r="0" b="0"/>
            </a:stretch>
          </a:blipFill>
        </p:spPr>
      </p:sp>
      <p:sp>
        <p:nvSpPr>
          <p:cNvPr name="Freeform 11" id="11"/>
          <p:cNvSpPr/>
          <p:nvPr/>
        </p:nvSpPr>
        <p:spPr>
          <a:xfrm flipH="false" flipV="false" rot="0">
            <a:off x="10101855" y="3966648"/>
            <a:ext cx="5906264" cy="4553100"/>
          </a:xfrm>
          <a:custGeom>
            <a:avLst/>
            <a:gdLst/>
            <a:ahLst/>
            <a:cxnLst/>
            <a:rect r="r" b="b" t="t" l="l"/>
            <a:pathLst>
              <a:path h="4553100" w="5906264">
                <a:moveTo>
                  <a:pt x="0" y="0"/>
                </a:moveTo>
                <a:lnTo>
                  <a:pt x="5906265" y="0"/>
                </a:lnTo>
                <a:lnTo>
                  <a:pt x="5906265" y="4553100"/>
                </a:lnTo>
                <a:lnTo>
                  <a:pt x="0" y="4553100"/>
                </a:lnTo>
                <a:lnTo>
                  <a:pt x="0" y="0"/>
                </a:lnTo>
                <a:close/>
              </a:path>
            </a:pathLst>
          </a:custGeom>
          <a:blipFill>
            <a:blip r:embed="rId5"/>
            <a:stretch>
              <a:fillRect l="0" t="0" r="0" b="0"/>
            </a:stretch>
          </a:blipFill>
        </p:spPr>
      </p:sp>
      <p:sp>
        <p:nvSpPr>
          <p:cNvPr name="TextBox 12" id="12"/>
          <p:cNvSpPr txBox="true"/>
          <p:nvPr/>
        </p:nvSpPr>
        <p:spPr>
          <a:xfrm rot="0">
            <a:off x="8654192" y="5143331"/>
            <a:ext cx="9525" cy="580390"/>
          </a:xfrm>
          <a:prstGeom prst="rect">
            <a:avLst/>
          </a:prstGeom>
        </p:spPr>
        <p:txBody>
          <a:bodyPr anchor="t" rtlCol="false" tIns="0" lIns="0" bIns="0" rIns="0">
            <a:spAutoFit/>
          </a:bodyPr>
          <a:lstStyle/>
          <a:p>
            <a:pPr algn="ctr">
              <a:lnSpc>
                <a:spcPts val="4759"/>
              </a:lnSpc>
            </a:pPr>
          </a:p>
        </p:txBody>
      </p:sp>
      <p:sp>
        <p:nvSpPr>
          <p:cNvPr name="TextBox 13" id="13"/>
          <p:cNvSpPr txBox="true"/>
          <p:nvPr/>
        </p:nvSpPr>
        <p:spPr>
          <a:xfrm rot="0">
            <a:off x="6485520" y="939108"/>
            <a:ext cx="7847751" cy="1065224"/>
          </a:xfrm>
          <a:prstGeom prst="rect">
            <a:avLst/>
          </a:prstGeom>
        </p:spPr>
        <p:txBody>
          <a:bodyPr anchor="t" rtlCol="false" tIns="0" lIns="0" bIns="0" rIns="0">
            <a:spAutoFit/>
          </a:bodyPr>
          <a:lstStyle/>
          <a:p>
            <a:pPr algn="just">
              <a:lnSpc>
                <a:spcPts val="4120"/>
              </a:lnSpc>
            </a:pPr>
            <a:r>
              <a:rPr lang="en-US" sz="2985" spc="292">
                <a:solidFill>
                  <a:srgbClr val="231F20"/>
                </a:solidFill>
                <a:latin typeface="Codec Pro ExtraBold Bold"/>
              </a:rPr>
              <a:t>Estructura del cubo.</a:t>
            </a:r>
          </a:p>
          <a:p>
            <a:pPr algn="just">
              <a:lnSpc>
                <a:spcPts val="4120"/>
              </a:lnSpc>
            </a:pPr>
          </a:p>
        </p:txBody>
      </p:sp>
      <p:sp>
        <p:nvSpPr>
          <p:cNvPr name="TextBox 14" id="14"/>
          <p:cNvSpPr txBox="true"/>
          <p:nvPr/>
        </p:nvSpPr>
        <p:spPr>
          <a:xfrm rot="0">
            <a:off x="2263714" y="2606170"/>
            <a:ext cx="6138407" cy="797977"/>
          </a:xfrm>
          <a:prstGeom prst="rect">
            <a:avLst/>
          </a:prstGeom>
        </p:spPr>
        <p:txBody>
          <a:bodyPr anchor="t" rtlCol="false" tIns="0" lIns="0" bIns="0" rIns="0">
            <a:spAutoFit/>
          </a:bodyPr>
          <a:lstStyle/>
          <a:p>
            <a:pPr algn="just">
              <a:lnSpc>
                <a:spcPts val="3003"/>
              </a:lnSpc>
            </a:pPr>
            <a:r>
              <a:rPr lang="en-US" sz="2176" spc="213">
                <a:solidFill>
                  <a:srgbClr val="231F20"/>
                </a:solidFill>
                <a:latin typeface="Codec Pro ExtraBold"/>
              </a:rPr>
              <a:t>Presionamos en finalizar para crear la vista de origen.</a:t>
            </a:r>
          </a:p>
        </p:txBody>
      </p:sp>
      <p:sp>
        <p:nvSpPr>
          <p:cNvPr name="TextBox 15" id="15"/>
          <p:cNvSpPr txBox="true"/>
          <p:nvPr/>
        </p:nvSpPr>
        <p:spPr>
          <a:xfrm rot="0">
            <a:off x="16405644" y="5143331"/>
            <a:ext cx="9525" cy="580390"/>
          </a:xfrm>
          <a:prstGeom prst="rect">
            <a:avLst/>
          </a:prstGeom>
        </p:spPr>
        <p:txBody>
          <a:bodyPr anchor="t" rtlCol="false" tIns="0" lIns="0" bIns="0" rIns="0">
            <a:spAutoFit/>
          </a:bodyPr>
          <a:lstStyle/>
          <a:p>
            <a:pPr algn="ctr">
              <a:lnSpc>
                <a:spcPts val="4759"/>
              </a:lnSpc>
            </a:pPr>
          </a:p>
        </p:txBody>
      </p:sp>
      <p:sp>
        <p:nvSpPr>
          <p:cNvPr name="TextBox 16" id="16"/>
          <p:cNvSpPr txBox="true"/>
          <p:nvPr/>
        </p:nvSpPr>
        <p:spPr>
          <a:xfrm rot="0">
            <a:off x="9869713" y="2471939"/>
            <a:ext cx="6138407" cy="1178977"/>
          </a:xfrm>
          <a:prstGeom prst="rect">
            <a:avLst/>
          </a:prstGeom>
        </p:spPr>
        <p:txBody>
          <a:bodyPr anchor="t" rtlCol="false" tIns="0" lIns="0" bIns="0" rIns="0">
            <a:spAutoFit/>
          </a:bodyPr>
          <a:lstStyle/>
          <a:p>
            <a:pPr algn="just">
              <a:lnSpc>
                <a:spcPts val="3003"/>
              </a:lnSpc>
            </a:pPr>
            <a:r>
              <a:rPr lang="en-US" sz="2176" spc="213">
                <a:solidFill>
                  <a:srgbClr val="231F20"/>
                </a:solidFill>
                <a:latin typeface="Codec Pro ExtraBold"/>
              </a:rPr>
              <a:t>A continuación, vamos a crear un nuevo Cubo. Para ello seleccionamos en “Usar tablas existentes”</a:t>
            </a:r>
          </a:p>
        </p:txBody>
      </p:sp>
    </p:spTree>
  </p:cSld>
  <p:clrMapOvr>
    <a:masterClrMapping/>
  </p:clrMapOvr>
</p:sld>
</file>

<file path=ppt/slides/slide93.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5400000">
            <a:off x="5791554" y="1053192"/>
            <a:ext cx="391877" cy="342893"/>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397D5A"/>
            </a:solidFill>
          </p:spPr>
        </p:sp>
        <p:sp>
          <p:nvSpPr>
            <p:cNvPr name="TextBox 8" id="8"/>
            <p:cNvSpPr txBox="true"/>
            <p:nvPr/>
          </p:nvSpPr>
          <p:spPr>
            <a:xfrm>
              <a:off x="127000" y="31750"/>
              <a:ext cx="558800" cy="349250"/>
            </a:xfrm>
            <a:prstGeom prst="rect">
              <a:avLst/>
            </a:prstGeom>
          </p:spPr>
          <p:txBody>
            <a:bodyPr anchor="ctr" rtlCol="false" tIns="50800" lIns="50800" bIns="50800" rIns="50800"/>
            <a:lstStyle/>
            <a:p>
              <a:pPr algn="ctr">
                <a:lnSpc>
                  <a:spcPts val="1984"/>
                </a:lnSpc>
              </a:pPr>
            </a:p>
          </p:txBody>
        </p:sp>
      </p:grpSp>
      <p:sp>
        <p:nvSpPr>
          <p:cNvPr name="AutoShape 9" id="9"/>
          <p:cNvSpPr/>
          <p:nvPr/>
        </p:nvSpPr>
        <p:spPr>
          <a:xfrm flipH="true" flipV="true">
            <a:off x="9124950" y="2132478"/>
            <a:ext cx="0" cy="6668772"/>
          </a:xfrm>
          <a:prstGeom prst="line">
            <a:avLst/>
          </a:prstGeom>
          <a:ln cap="flat" w="38100">
            <a:solidFill>
              <a:srgbClr val="000000"/>
            </a:solidFill>
            <a:prstDash val="sysDot"/>
            <a:headEnd type="none" len="sm" w="sm"/>
            <a:tailEnd type="none" len="sm" w="sm"/>
          </a:ln>
        </p:spPr>
      </p:sp>
      <p:sp>
        <p:nvSpPr>
          <p:cNvPr name="Freeform 10" id="10"/>
          <p:cNvSpPr/>
          <p:nvPr/>
        </p:nvSpPr>
        <p:spPr>
          <a:xfrm flipH="false" flipV="false" rot="0">
            <a:off x="2216349" y="3650916"/>
            <a:ext cx="6233136" cy="4706287"/>
          </a:xfrm>
          <a:custGeom>
            <a:avLst/>
            <a:gdLst/>
            <a:ahLst/>
            <a:cxnLst/>
            <a:rect r="r" b="b" t="t" l="l"/>
            <a:pathLst>
              <a:path h="4706287" w="6233136">
                <a:moveTo>
                  <a:pt x="0" y="0"/>
                </a:moveTo>
                <a:lnTo>
                  <a:pt x="6233136" y="0"/>
                </a:lnTo>
                <a:lnTo>
                  <a:pt x="6233136" y="4706287"/>
                </a:lnTo>
                <a:lnTo>
                  <a:pt x="0" y="4706287"/>
                </a:lnTo>
                <a:lnTo>
                  <a:pt x="0" y="0"/>
                </a:lnTo>
                <a:close/>
              </a:path>
            </a:pathLst>
          </a:custGeom>
          <a:blipFill>
            <a:blip r:embed="rId4"/>
            <a:stretch>
              <a:fillRect l="0" t="0" r="0" b="0"/>
            </a:stretch>
          </a:blipFill>
        </p:spPr>
      </p:sp>
      <p:sp>
        <p:nvSpPr>
          <p:cNvPr name="Freeform 11" id="11"/>
          <p:cNvSpPr/>
          <p:nvPr/>
        </p:nvSpPr>
        <p:spPr>
          <a:xfrm flipH="false" flipV="false" rot="0">
            <a:off x="10015110" y="3806637"/>
            <a:ext cx="5993009" cy="4550566"/>
          </a:xfrm>
          <a:custGeom>
            <a:avLst/>
            <a:gdLst/>
            <a:ahLst/>
            <a:cxnLst/>
            <a:rect r="r" b="b" t="t" l="l"/>
            <a:pathLst>
              <a:path h="4550566" w="5993009">
                <a:moveTo>
                  <a:pt x="0" y="0"/>
                </a:moveTo>
                <a:lnTo>
                  <a:pt x="5993010" y="0"/>
                </a:lnTo>
                <a:lnTo>
                  <a:pt x="5993010" y="4550566"/>
                </a:lnTo>
                <a:lnTo>
                  <a:pt x="0" y="4550566"/>
                </a:lnTo>
                <a:lnTo>
                  <a:pt x="0" y="0"/>
                </a:lnTo>
                <a:close/>
              </a:path>
            </a:pathLst>
          </a:custGeom>
          <a:blipFill>
            <a:blip r:embed="rId5"/>
            <a:stretch>
              <a:fillRect l="0" t="0" r="0" b="0"/>
            </a:stretch>
          </a:blipFill>
        </p:spPr>
      </p:sp>
      <p:sp>
        <p:nvSpPr>
          <p:cNvPr name="TextBox 12" id="12"/>
          <p:cNvSpPr txBox="true"/>
          <p:nvPr/>
        </p:nvSpPr>
        <p:spPr>
          <a:xfrm rot="0">
            <a:off x="8654192" y="5143331"/>
            <a:ext cx="9525" cy="580390"/>
          </a:xfrm>
          <a:prstGeom prst="rect">
            <a:avLst/>
          </a:prstGeom>
        </p:spPr>
        <p:txBody>
          <a:bodyPr anchor="t" rtlCol="false" tIns="0" lIns="0" bIns="0" rIns="0">
            <a:spAutoFit/>
          </a:bodyPr>
          <a:lstStyle/>
          <a:p>
            <a:pPr algn="ctr">
              <a:lnSpc>
                <a:spcPts val="4759"/>
              </a:lnSpc>
            </a:pPr>
          </a:p>
        </p:txBody>
      </p:sp>
      <p:sp>
        <p:nvSpPr>
          <p:cNvPr name="TextBox 13" id="13"/>
          <p:cNvSpPr txBox="true"/>
          <p:nvPr/>
        </p:nvSpPr>
        <p:spPr>
          <a:xfrm rot="0">
            <a:off x="6485520" y="939108"/>
            <a:ext cx="7847751" cy="1065224"/>
          </a:xfrm>
          <a:prstGeom prst="rect">
            <a:avLst/>
          </a:prstGeom>
        </p:spPr>
        <p:txBody>
          <a:bodyPr anchor="t" rtlCol="false" tIns="0" lIns="0" bIns="0" rIns="0">
            <a:spAutoFit/>
          </a:bodyPr>
          <a:lstStyle/>
          <a:p>
            <a:pPr algn="just">
              <a:lnSpc>
                <a:spcPts val="4120"/>
              </a:lnSpc>
            </a:pPr>
            <a:r>
              <a:rPr lang="en-US" sz="2985" spc="292">
                <a:solidFill>
                  <a:srgbClr val="231F20"/>
                </a:solidFill>
                <a:latin typeface="Codec Pro ExtraBold Bold"/>
              </a:rPr>
              <a:t>Estructura del cubo.</a:t>
            </a:r>
          </a:p>
          <a:p>
            <a:pPr algn="just">
              <a:lnSpc>
                <a:spcPts val="4120"/>
              </a:lnSpc>
            </a:pPr>
          </a:p>
        </p:txBody>
      </p:sp>
      <p:sp>
        <p:nvSpPr>
          <p:cNvPr name="TextBox 14" id="14"/>
          <p:cNvSpPr txBox="true"/>
          <p:nvPr/>
        </p:nvSpPr>
        <p:spPr>
          <a:xfrm rot="0">
            <a:off x="2263714" y="2606170"/>
            <a:ext cx="6138407" cy="797977"/>
          </a:xfrm>
          <a:prstGeom prst="rect">
            <a:avLst/>
          </a:prstGeom>
        </p:spPr>
        <p:txBody>
          <a:bodyPr anchor="t" rtlCol="false" tIns="0" lIns="0" bIns="0" rIns="0">
            <a:spAutoFit/>
          </a:bodyPr>
          <a:lstStyle/>
          <a:p>
            <a:pPr algn="just">
              <a:lnSpc>
                <a:spcPts val="3003"/>
              </a:lnSpc>
            </a:pPr>
            <a:r>
              <a:rPr lang="en-US" sz="2176" spc="213">
                <a:solidFill>
                  <a:srgbClr val="231F20"/>
                </a:solidFill>
                <a:latin typeface="Codec Pro ExtraBold"/>
              </a:rPr>
              <a:t>En este apartado solo seleccionamos la tabla “hechos_ventas”</a:t>
            </a:r>
          </a:p>
        </p:txBody>
      </p:sp>
      <p:sp>
        <p:nvSpPr>
          <p:cNvPr name="TextBox 15" id="15"/>
          <p:cNvSpPr txBox="true"/>
          <p:nvPr/>
        </p:nvSpPr>
        <p:spPr>
          <a:xfrm rot="0">
            <a:off x="16405644" y="5143331"/>
            <a:ext cx="9525" cy="580390"/>
          </a:xfrm>
          <a:prstGeom prst="rect">
            <a:avLst/>
          </a:prstGeom>
        </p:spPr>
        <p:txBody>
          <a:bodyPr anchor="t" rtlCol="false" tIns="0" lIns="0" bIns="0" rIns="0">
            <a:spAutoFit/>
          </a:bodyPr>
          <a:lstStyle/>
          <a:p>
            <a:pPr algn="ctr">
              <a:lnSpc>
                <a:spcPts val="4759"/>
              </a:lnSpc>
            </a:pPr>
          </a:p>
        </p:txBody>
      </p:sp>
      <p:sp>
        <p:nvSpPr>
          <p:cNvPr name="TextBox 16" id="16"/>
          <p:cNvSpPr txBox="true"/>
          <p:nvPr/>
        </p:nvSpPr>
        <p:spPr>
          <a:xfrm rot="0">
            <a:off x="9869713" y="2471939"/>
            <a:ext cx="6138407" cy="797977"/>
          </a:xfrm>
          <a:prstGeom prst="rect">
            <a:avLst/>
          </a:prstGeom>
        </p:spPr>
        <p:txBody>
          <a:bodyPr anchor="t" rtlCol="false" tIns="0" lIns="0" bIns="0" rIns="0">
            <a:spAutoFit/>
          </a:bodyPr>
          <a:lstStyle/>
          <a:p>
            <a:pPr algn="just">
              <a:lnSpc>
                <a:spcPts val="3003"/>
              </a:lnSpc>
            </a:pPr>
            <a:r>
              <a:rPr lang="en-US" sz="2176" spc="213">
                <a:solidFill>
                  <a:srgbClr val="231F20"/>
                </a:solidFill>
                <a:latin typeface="Codec Pro ExtraBold"/>
              </a:rPr>
              <a:t>Seleccionamos todas las medidas que se nos muestra en la pantalla.</a:t>
            </a:r>
          </a:p>
        </p:txBody>
      </p:sp>
    </p:spTree>
  </p:cSld>
  <p:clrMapOvr>
    <a:masterClrMapping/>
  </p:clrMapOvr>
</p:sld>
</file>

<file path=ppt/slides/slide94.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5400000">
            <a:off x="5791554" y="1053192"/>
            <a:ext cx="391877" cy="342893"/>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397D5A"/>
            </a:solidFill>
          </p:spPr>
        </p:sp>
        <p:sp>
          <p:nvSpPr>
            <p:cNvPr name="TextBox 8" id="8"/>
            <p:cNvSpPr txBox="true"/>
            <p:nvPr/>
          </p:nvSpPr>
          <p:spPr>
            <a:xfrm>
              <a:off x="127000" y="31750"/>
              <a:ext cx="558800" cy="349250"/>
            </a:xfrm>
            <a:prstGeom prst="rect">
              <a:avLst/>
            </a:prstGeom>
          </p:spPr>
          <p:txBody>
            <a:bodyPr anchor="ctr" rtlCol="false" tIns="50800" lIns="50800" bIns="50800" rIns="50800"/>
            <a:lstStyle/>
            <a:p>
              <a:pPr algn="ctr">
                <a:lnSpc>
                  <a:spcPts val="1984"/>
                </a:lnSpc>
              </a:pPr>
            </a:p>
          </p:txBody>
        </p:sp>
      </p:grpSp>
      <p:sp>
        <p:nvSpPr>
          <p:cNvPr name="AutoShape 9" id="9"/>
          <p:cNvSpPr/>
          <p:nvPr/>
        </p:nvSpPr>
        <p:spPr>
          <a:xfrm flipH="true" flipV="true">
            <a:off x="9124950" y="2132478"/>
            <a:ext cx="0" cy="6668772"/>
          </a:xfrm>
          <a:prstGeom prst="line">
            <a:avLst/>
          </a:prstGeom>
          <a:ln cap="flat" w="38100">
            <a:solidFill>
              <a:srgbClr val="000000"/>
            </a:solidFill>
            <a:prstDash val="sysDot"/>
            <a:headEnd type="none" len="sm" w="sm"/>
            <a:tailEnd type="none" len="sm" w="sm"/>
          </a:ln>
        </p:spPr>
      </p:sp>
      <p:sp>
        <p:nvSpPr>
          <p:cNvPr name="Freeform 10" id="10"/>
          <p:cNvSpPr/>
          <p:nvPr/>
        </p:nvSpPr>
        <p:spPr>
          <a:xfrm flipH="false" flipV="false" rot="0">
            <a:off x="2432536" y="3861147"/>
            <a:ext cx="5550942" cy="4196294"/>
          </a:xfrm>
          <a:custGeom>
            <a:avLst/>
            <a:gdLst/>
            <a:ahLst/>
            <a:cxnLst/>
            <a:rect r="r" b="b" t="t" l="l"/>
            <a:pathLst>
              <a:path h="4196294" w="5550942">
                <a:moveTo>
                  <a:pt x="0" y="0"/>
                </a:moveTo>
                <a:lnTo>
                  <a:pt x="5550942" y="0"/>
                </a:lnTo>
                <a:lnTo>
                  <a:pt x="5550942" y="4196293"/>
                </a:lnTo>
                <a:lnTo>
                  <a:pt x="0" y="4196293"/>
                </a:lnTo>
                <a:lnTo>
                  <a:pt x="0" y="0"/>
                </a:lnTo>
                <a:close/>
              </a:path>
            </a:pathLst>
          </a:custGeom>
          <a:blipFill>
            <a:blip r:embed="rId4"/>
            <a:stretch>
              <a:fillRect l="0" t="0" r="0" b="0"/>
            </a:stretch>
          </a:blipFill>
        </p:spPr>
      </p:sp>
      <p:sp>
        <p:nvSpPr>
          <p:cNvPr name="Freeform 11" id="11"/>
          <p:cNvSpPr/>
          <p:nvPr/>
        </p:nvSpPr>
        <p:spPr>
          <a:xfrm flipH="false" flipV="false" rot="0">
            <a:off x="10344405" y="3976526"/>
            <a:ext cx="5189022" cy="3965536"/>
          </a:xfrm>
          <a:custGeom>
            <a:avLst/>
            <a:gdLst/>
            <a:ahLst/>
            <a:cxnLst/>
            <a:rect r="r" b="b" t="t" l="l"/>
            <a:pathLst>
              <a:path h="3965536" w="5189022">
                <a:moveTo>
                  <a:pt x="0" y="0"/>
                </a:moveTo>
                <a:lnTo>
                  <a:pt x="5189022" y="0"/>
                </a:lnTo>
                <a:lnTo>
                  <a:pt x="5189022" y="3965535"/>
                </a:lnTo>
                <a:lnTo>
                  <a:pt x="0" y="3965535"/>
                </a:lnTo>
                <a:lnTo>
                  <a:pt x="0" y="0"/>
                </a:lnTo>
                <a:close/>
              </a:path>
            </a:pathLst>
          </a:custGeom>
          <a:blipFill>
            <a:blip r:embed="rId5"/>
            <a:stretch>
              <a:fillRect l="0" t="0" r="0" b="0"/>
            </a:stretch>
          </a:blipFill>
        </p:spPr>
      </p:sp>
      <p:sp>
        <p:nvSpPr>
          <p:cNvPr name="TextBox 12" id="12"/>
          <p:cNvSpPr txBox="true"/>
          <p:nvPr/>
        </p:nvSpPr>
        <p:spPr>
          <a:xfrm rot="0">
            <a:off x="8654192" y="5143331"/>
            <a:ext cx="9525" cy="580390"/>
          </a:xfrm>
          <a:prstGeom prst="rect">
            <a:avLst/>
          </a:prstGeom>
        </p:spPr>
        <p:txBody>
          <a:bodyPr anchor="t" rtlCol="false" tIns="0" lIns="0" bIns="0" rIns="0">
            <a:spAutoFit/>
          </a:bodyPr>
          <a:lstStyle/>
          <a:p>
            <a:pPr algn="ctr">
              <a:lnSpc>
                <a:spcPts val="4759"/>
              </a:lnSpc>
            </a:pPr>
          </a:p>
        </p:txBody>
      </p:sp>
      <p:sp>
        <p:nvSpPr>
          <p:cNvPr name="TextBox 13" id="13"/>
          <p:cNvSpPr txBox="true"/>
          <p:nvPr/>
        </p:nvSpPr>
        <p:spPr>
          <a:xfrm rot="0">
            <a:off x="6485520" y="939108"/>
            <a:ext cx="7847751" cy="1065224"/>
          </a:xfrm>
          <a:prstGeom prst="rect">
            <a:avLst/>
          </a:prstGeom>
        </p:spPr>
        <p:txBody>
          <a:bodyPr anchor="t" rtlCol="false" tIns="0" lIns="0" bIns="0" rIns="0">
            <a:spAutoFit/>
          </a:bodyPr>
          <a:lstStyle/>
          <a:p>
            <a:pPr algn="just">
              <a:lnSpc>
                <a:spcPts val="4120"/>
              </a:lnSpc>
            </a:pPr>
            <a:r>
              <a:rPr lang="en-US" sz="2985" spc="292">
                <a:solidFill>
                  <a:srgbClr val="231F20"/>
                </a:solidFill>
                <a:latin typeface="Codec Pro ExtraBold Bold"/>
              </a:rPr>
              <a:t>Estructura del cubo.</a:t>
            </a:r>
          </a:p>
          <a:p>
            <a:pPr algn="just">
              <a:lnSpc>
                <a:spcPts val="4120"/>
              </a:lnSpc>
            </a:pPr>
          </a:p>
        </p:txBody>
      </p:sp>
      <p:sp>
        <p:nvSpPr>
          <p:cNvPr name="TextBox 14" id="14"/>
          <p:cNvSpPr txBox="true"/>
          <p:nvPr/>
        </p:nvSpPr>
        <p:spPr>
          <a:xfrm rot="0">
            <a:off x="2263714" y="2606170"/>
            <a:ext cx="6138407" cy="797977"/>
          </a:xfrm>
          <a:prstGeom prst="rect">
            <a:avLst/>
          </a:prstGeom>
        </p:spPr>
        <p:txBody>
          <a:bodyPr anchor="t" rtlCol="false" tIns="0" lIns="0" bIns="0" rIns="0">
            <a:spAutoFit/>
          </a:bodyPr>
          <a:lstStyle/>
          <a:p>
            <a:pPr algn="just">
              <a:lnSpc>
                <a:spcPts val="3003"/>
              </a:lnSpc>
            </a:pPr>
            <a:r>
              <a:rPr lang="en-US" sz="2176" spc="213">
                <a:solidFill>
                  <a:srgbClr val="231F20"/>
                </a:solidFill>
                <a:latin typeface="Codec Pro ExtraBold"/>
              </a:rPr>
              <a:t>Marcamos todas las dimensiones que tendrá nuestro cubo.</a:t>
            </a:r>
          </a:p>
        </p:txBody>
      </p:sp>
      <p:sp>
        <p:nvSpPr>
          <p:cNvPr name="TextBox 15" id="15"/>
          <p:cNvSpPr txBox="true"/>
          <p:nvPr/>
        </p:nvSpPr>
        <p:spPr>
          <a:xfrm rot="0">
            <a:off x="16405644" y="5143331"/>
            <a:ext cx="9525" cy="580390"/>
          </a:xfrm>
          <a:prstGeom prst="rect">
            <a:avLst/>
          </a:prstGeom>
        </p:spPr>
        <p:txBody>
          <a:bodyPr anchor="t" rtlCol="false" tIns="0" lIns="0" bIns="0" rIns="0">
            <a:spAutoFit/>
          </a:bodyPr>
          <a:lstStyle/>
          <a:p>
            <a:pPr algn="ctr">
              <a:lnSpc>
                <a:spcPts val="4759"/>
              </a:lnSpc>
            </a:pPr>
          </a:p>
        </p:txBody>
      </p:sp>
      <p:sp>
        <p:nvSpPr>
          <p:cNvPr name="TextBox 16" id="16"/>
          <p:cNvSpPr txBox="true"/>
          <p:nvPr/>
        </p:nvSpPr>
        <p:spPr>
          <a:xfrm rot="0">
            <a:off x="9869713" y="2471939"/>
            <a:ext cx="6138407" cy="1178977"/>
          </a:xfrm>
          <a:prstGeom prst="rect">
            <a:avLst/>
          </a:prstGeom>
        </p:spPr>
        <p:txBody>
          <a:bodyPr anchor="t" rtlCol="false" tIns="0" lIns="0" bIns="0" rIns="0">
            <a:spAutoFit/>
          </a:bodyPr>
          <a:lstStyle/>
          <a:p>
            <a:pPr algn="just">
              <a:lnSpc>
                <a:spcPts val="3003"/>
              </a:lnSpc>
            </a:pPr>
            <a:r>
              <a:rPr lang="en-US" sz="2176" spc="213">
                <a:solidFill>
                  <a:srgbClr val="231F20"/>
                </a:solidFill>
                <a:latin typeface="Codec Pro ExtraBold"/>
              </a:rPr>
              <a:t>Para terminar le asignamos un nombre al cubo y presionamos en “Finalizar”</a:t>
            </a:r>
          </a:p>
        </p:txBody>
      </p:sp>
    </p:spTree>
  </p:cSld>
  <p:clrMapOvr>
    <a:masterClrMapping/>
  </p:clrMapOvr>
</p:sld>
</file>

<file path=ppt/slides/slide95.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5400000">
            <a:off x="5791554" y="1053192"/>
            <a:ext cx="391877" cy="342893"/>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397D5A"/>
            </a:solidFill>
          </p:spPr>
        </p:sp>
        <p:sp>
          <p:nvSpPr>
            <p:cNvPr name="TextBox 8" id="8"/>
            <p:cNvSpPr txBox="true"/>
            <p:nvPr/>
          </p:nvSpPr>
          <p:spPr>
            <a:xfrm>
              <a:off x="127000" y="31750"/>
              <a:ext cx="558800" cy="349250"/>
            </a:xfrm>
            <a:prstGeom prst="rect">
              <a:avLst/>
            </a:prstGeom>
          </p:spPr>
          <p:txBody>
            <a:bodyPr anchor="ctr" rtlCol="false" tIns="50800" lIns="50800" bIns="50800" rIns="50800"/>
            <a:lstStyle/>
            <a:p>
              <a:pPr algn="ctr">
                <a:lnSpc>
                  <a:spcPts val="1984"/>
                </a:lnSpc>
              </a:pPr>
            </a:p>
          </p:txBody>
        </p:sp>
      </p:grpSp>
      <p:sp>
        <p:nvSpPr>
          <p:cNvPr name="AutoShape 9" id="9"/>
          <p:cNvSpPr/>
          <p:nvPr/>
        </p:nvSpPr>
        <p:spPr>
          <a:xfrm flipH="true" flipV="true">
            <a:off x="9124950" y="2132478"/>
            <a:ext cx="0" cy="6668772"/>
          </a:xfrm>
          <a:prstGeom prst="line">
            <a:avLst/>
          </a:prstGeom>
          <a:ln cap="flat" w="38100">
            <a:solidFill>
              <a:srgbClr val="000000"/>
            </a:solidFill>
            <a:prstDash val="sysDot"/>
            <a:headEnd type="none" len="sm" w="sm"/>
            <a:tailEnd type="none" len="sm" w="sm"/>
          </a:ln>
        </p:spPr>
      </p:sp>
      <p:sp>
        <p:nvSpPr>
          <p:cNvPr name="Freeform 10" id="10"/>
          <p:cNvSpPr/>
          <p:nvPr/>
        </p:nvSpPr>
        <p:spPr>
          <a:xfrm flipH="false" flipV="false" rot="0">
            <a:off x="2184072" y="4435086"/>
            <a:ext cx="6297690" cy="3909401"/>
          </a:xfrm>
          <a:custGeom>
            <a:avLst/>
            <a:gdLst/>
            <a:ahLst/>
            <a:cxnLst/>
            <a:rect r="r" b="b" t="t" l="l"/>
            <a:pathLst>
              <a:path h="3909401" w="6297690">
                <a:moveTo>
                  <a:pt x="0" y="0"/>
                </a:moveTo>
                <a:lnTo>
                  <a:pt x="6297690" y="0"/>
                </a:lnTo>
                <a:lnTo>
                  <a:pt x="6297690" y="3909401"/>
                </a:lnTo>
                <a:lnTo>
                  <a:pt x="0" y="3909401"/>
                </a:lnTo>
                <a:lnTo>
                  <a:pt x="0" y="0"/>
                </a:lnTo>
                <a:close/>
              </a:path>
            </a:pathLst>
          </a:custGeom>
          <a:blipFill>
            <a:blip r:embed="rId4"/>
            <a:stretch>
              <a:fillRect l="0" t="0" r="0" b="0"/>
            </a:stretch>
          </a:blipFill>
        </p:spPr>
      </p:sp>
      <p:sp>
        <p:nvSpPr>
          <p:cNvPr name="Freeform 11" id="11"/>
          <p:cNvSpPr/>
          <p:nvPr/>
        </p:nvSpPr>
        <p:spPr>
          <a:xfrm flipH="false" flipV="false" rot="0">
            <a:off x="10996243" y="4195940"/>
            <a:ext cx="3885345" cy="4387693"/>
          </a:xfrm>
          <a:custGeom>
            <a:avLst/>
            <a:gdLst/>
            <a:ahLst/>
            <a:cxnLst/>
            <a:rect r="r" b="b" t="t" l="l"/>
            <a:pathLst>
              <a:path h="4387693" w="3885345">
                <a:moveTo>
                  <a:pt x="0" y="0"/>
                </a:moveTo>
                <a:lnTo>
                  <a:pt x="3885346" y="0"/>
                </a:lnTo>
                <a:lnTo>
                  <a:pt x="3885346" y="4387693"/>
                </a:lnTo>
                <a:lnTo>
                  <a:pt x="0" y="4387693"/>
                </a:lnTo>
                <a:lnTo>
                  <a:pt x="0" y="0"/>
                </a:lnTo>
                <a:close/>
              </a:path>
            </a:pathLst>
          </a:custGeom>
          <a:blipFill>
            <a:blip r:embed="rId5"/>
            <a:stretch>
              <a:fillRect l="0" t="0" r="0" b="0"/>
            </a:stretch>
          </a:blipFill>
        </p:spPr>
      </p:sp>
      <p:sp>
        <p:nvSpPr>
          <p:cNvPr name="TextBox 12" id="12"/>
          <p:cNvSpPr txBox="true"/>
          <p:nvPr/>
        </p:nvSpPr>
        <p:spPr>
          <a:xfrm rot="0">
            <a:off x="8654192" y="5143331"/>
            <a:ext cx="9525" cy="580390"/>
          </a:xfrm>
          <a:prstGeom prst="rect">
            <a:avLst/>
          </a:prstGeom>
        </p:spPr>
        <p:txBody>
          <a:bodyPr anchor="t" rtlCol="false" tIns="0" lIns="0" bIns="0" rIns="0">
            <a:spAutoFit/>
          </a:bodyPr>
          <a:lstStyle/>
          <a:p>
            <a:pPr algn="ctr">
              <a:lnSpc>
                <a:spcPts val="4759"/>
              </a:lnSpc>
            </a:pPr>
          </a:p>
        </p:txBody>
      </p:sp>
      <p:sp>
        <p:nvSpPr>
          <p:cNvPr name="TextBox 13" id="13"/>
          <p:cNvSpPr txBox="true"/>
          <p:nvPr/>
        </p:nvSpPr>
        <p:spPr>
          <a:xfrm rot="0">
            <a:off x="6485520" y="939108"/>
            <a:ext cx="7847751" cy="1065224"/>
          </a:xfrm>
          <a:prstGeom prst="rect">
            <a:avLst/>
          </a:prstGeom>
        </p:spPr>
        <p:txBody>
          <a:bodyPr anchor="t" rtlCol="false" tIns="0" lIns="0" bIns="0" rIns="0">
            <a:spAutoFit/>
          </a:bodyPr>
          <a:lstStyle/>
          <a:p>
            <a:pPr algn="just">
              <a:lnSpc>
                <a:spcPts val="4120"/>
              </a:lnSpc>
            </a:pPr>
            <a:r>
              <a:rPr lang="en-US" sz="2985" spc="292">
                <a:solidFill>
                  <a:srgbClr val="231F20"/>
                </a:solidFill>
                <a:latin typeface="Codec Pro ExtraBold Bold"/>
              </a:rPr>
              <a:t>Estructura del cubo.</a:t>
            </a:r>
          </a:p>
          <a:p>
            <a:pPr algn="just">
              <a:lnSpc>
                <a:spcPts val="4120"/>
              </a:lnSpc>
            </a:pPr>
          </a:p>
        </p:txBody>
      </p:sp>
      <p:sp>
        <p:nvSpPr>
          <p:cNvPr name="TextBox 14" id="14"/>
          <p:cNvSpPr txBox="true"/>
          <p:nvPr/>
        </p:nvSpPr>
        <p:spPr>
          <a:xfrm rot="0">
            <a:off x="2263714" y="2606170"/>
            <a:ext cx="6138407" cy="1559977"/>
          </a:xfrm>
          <a:prstGeom prst="rect">
            <a:avLst/>
          </a:prstGeom>
        </p:spPr>
        <p:txBody>
          <a:bodyPr anchor="t" rtlCol="false" tIns="0" lIns="0" bIns="0" rIns="0">
            <a:spAutoFit/>
          </a:bodyPr>
          <a:lstStyle/>
          <a:p>
            <a:pPr algn="just">
              <a:lnSpc>
                <a:spcPts val="3003"/>
              </a:lnSpc>
            </a:pPr>
            <a:r>
              <a:rPr lang="en-US" sz="2176" spc="213">
                <a:solidFill>
                  <a:srgbClr val="231F20"/>
                </a:solidFill>
                <a:latin typeface="Codec Pro ExtraBold"/>
              </a:rPr>
              <a:t>Después de haber creado el cubo podemos observar el diagrama de las dimensiones con sus respectivos atributos.</a:t>
            </a:r>
          </a:p>
        </p:txBody>
      </p:sp>
      <p:sp>
        <p:nvSpPr>
          <p:cNvPr name="TextBox 15" id="15"/>
          <p:cNvSpPr txBox="true"/>
          <p:nvPr/>
        </p:nvSpPr>
        <p:spPr>
          <a:xfrm rot="0">
            <a:off x="16405644" y="5143331"/>
            <a:ext cx="9525" cy="580390"/>
          </a:xfrm>
          <a:prstGeom prst="rect">
            <a:avLst/>
          </a:prstGeom>
        </p:spPr>
        <p:txBody>
          <a:bodyPr anchor="t" rtlCol="false" tIns="0" lIns="0" bIns="0" rIns="0">
            <a:spAutoFit/>
          </a:bodyPr>
          <a:lstStyle/>
          <a:p>
            <a:pPr algn="ctr">
              <a:lnSpc>
                <a:spcPts val="4759"/>
              </a:lnSpc>
            </a:pPr>
          </a:p>
        </p:txBody>
      </p:sp>
      <p:sp>
        <p:nvSpPr>
          <p:cNvPr name="TextBox 16" id="16"/>
          <p:cNvSpPr txBox="true"/>
          <p:nvPr/>
        </p:nvSpPr>
        <p:spPr>
          <a:xfrm rot="0">
            <a:off x="9869713" y="2471939"/>
            <a:ext cx="6138407" cy="1559977"/>
          </a:xfrm>
          <a:prstGeom prst="rect">
            <a:avLst/>
          </a:prstGeom>
        </p:spPr>
        <p:txBody>
          <a:bodyPr anchor="t" rtlCol="false" tIns="0" lIns="0" bIns="0" rIns="0">
            <a:spAutoFit/>
          </a:bodyPr>
          <a:lstStyle/>
          <a:p>
            <a:pPr algn="just">
              <a:lnSpc>
                <a:spcPts val="3003"/>
              </a:lnSpc>
            </a:pPr>
            <a:r>
              <a:rPr lang="en-US" sz="2176" spc="213">
                <a:solidFill>
                  <a:srgbClr val="231F20"/>
                </a:solidFill>
                <a:latin typeface="Codec Pro ExtraBold"/>
              </a:rPr>
              <a:t>En el apartado de “Dimensiones” Seleccionamos en editar para traer todos los atributos de cada dimensión.</a:t>
            </a:r>
          </a:p>
        </p:txBody>
      </p:sp>
    </p:spTree>
  </p:cSld>
  <p:clrMapOvr>
    <a:masterClrMapping/>
  </p:clrMapOvr>
</p:sld>
</file>

<file path=ppt/slides/slide96.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5400000">
            <a:off x="5791554" y="1053192"/>
            <a:ext cx="391877" cy="342893"/>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397D5A"/>
            </a:solidFill>
          </p:spPr>
        </p:sp>
        <p:sp>
          <p:nvSpPr>
            <p:cNvPr name="TextBox 8" id="8"/>
            <p:cNvSpPr txBox="true"/>
            <p:nvPr/>
          </p:nvSpPr>
          <p:spPr>
            <a:xfrm>
              <a:off x="127000" y="31750"/>
              <a:ext cx="558800" cy="349250"/>
            </a:xfrm>
            <a:prstGeom prst="rect">
              <a:avLst/>
            </a:prstGeom>
          </p:spPr>
          <p:txBody>
            <a:bodyPr anchor="ctr" rtlCol="false" tIns="50800" lIns="50800" bIns="50800" rIns="50800"/>
            <a:lstStyle/>
            <a:p>
              <a:pPr algn="ctr">
                <a:lnSpc>
                  <a:spcPts val="1984"/>
                </a:lnSpc>
              </a:pPr>
            </a:p>
          </p:txBody>
        </p:sp>
      </p:grpSp>
      <p:sp>
        <p:nvSpPr>
          <p:cNvPr name="AutoShape 9" id="9"/>
          <p:cNvSpPr/>
          <p:nvPr/>
        </p:nvSpPr>
        <p:spPr>
          <a:xfrm flipH="true" flipV="true">
            <a:off x="9124950" y="2132478"/>
            <a:ext cx="0" cy="6668772"/>
          </a:xfrm>
          <a:prstGeom prst="line">
            <a:avLst/>
          </a:prstGeom>
          <a:ln cap="flat" w="38100">
            <a:solidFill>
              <a:srgbClr val="000000"/>
            </a:solidFill>
            <a:prstDash val="sysDot"/>
            <a:headEnd type="none" len="sm" w="sm"/>
            <a:tailEnd type="none" len="sm" w="sm"/>
          </a:ln>
        </p:spPr>
      </p:sp>
      <p:sp>
        <p:nvSpPr>
          <p:cNvPr name="Freeform 10" id="10"/>
          <p:cNvSpPr/>
          <p:nvPr/>
        </p:nvSpPr>
        <p:spPr>
          <a:xfrm flipH="false" flipV="false" rot="0">
            <a:off x="2090326" y="4676253"/>
            <a:ext cx="6632935" cy="4124997"/>
          </a:xfrm>
          <a:custGeom>
            <a:avLst/>
            <a:gdLst/>
            <a:ahLst/>
            <a:cxnLst/>
            <a:rect r="r" b="b" t="t" l="l"/>
            <a:pathLst>
              <a:path h="4124997" w="6632935">
                <a:moveTo>
                  <a:pt x="0" y="0"/>
                </a:moveTo>
                <a:lnTo>
                  <a:pt x="6632935" y="0"/>
                </a:lnTo>
                <a:lnTo>
                  <a:pt x="6632935" y="4124997"/>
                </a:lnTo>
                <a:lnTo>
                  <a:pt x="0" y="4124997"/>
                </a:lnTo>
                <a:lnTo>
                  <a:pt x="0" y="0"/>
                </a:lnTo>
                <a:close/>
              </a:path>
            </a:pathLst>
          </a:custGeom>
          <a:blipFill>
            <a:blip r:embed="rId4"/>
            <a:stretch>
              <a:fillRect l="0" t="0" r="0" b="0"/>
            </a:stretch>
          </a:blipFill>
        </p:spPr>
      </p:sp>
      <p:sp>
        <p:nvSpPr>
          <p:cNvPr name="Freeform 11" id="11"/>
          <p:cNvSpPr/>
          <p:nvPr/>
        </p:nvSpPr>
        <p:spPr>
          <a:xfrm flipH="false" flipV="false" rot="0">
            <a:off x="9848850" y="4584366"/>
            <a:ext cx="6867271" cy="4216884"/>
          </a:xfrm>
          <a:custGeom>
            <a:avLst/>
            <a:gdLst/>
            <a:ahLst/>
            <a:cxnLst/>
            <a:rect r="r" b="b" t="t" l="l"/>
            <a:pathLst>
              <a:path h="4216884" w="6867271">
                <a:moveTo>
                  <a:pt x="0" y="0"/>
                </a:moveTo>
                <a:lnTo>
                  <a:pt x="6867271" y="0"/>
                </a:lnTo>
                <a:lnTo>
                  <a:pt x="6867271" y="4216884"/>
                </a:lnTo>
                <a:lnTo>
                  <a:pt x="0" y="4216884"/>
                </a:lnTo>
                <a:lnTo>
                  <a:pt x="0" y="0"/>
                </a:lnTo>
                <a:close/>
              </a:path>
            </a:pathLst>
          </a:custGeom>
          <a:blipFill>
            <a:blip r:embed="rId5"/>
            <a:stretch>
              <a:fillRect l="0" t="0" r="0" b="0"/>
            </a:stretch>
          </a:blipFill>
        </p:spPr>
      </p:sp>
      <p:sp>
        <p:nvSpPr>
          <p:cNvPr name="TextBox 12" id="12"/>
          <p:cNvSpPr txBox="true"/>
          <p:nvPr/>
        </p:nvSpPr>
        <p:spPr>
          <a:xfrm rot="0">
            <a:off x="8654192" y="5143331"/>
            <a:ext cx="9525" cy="580390"/>
          </a:xfrm>
          <a:prstGeom prst="rect">
            <a:avLst/>
          </a:prstGeom>
        </p:spPr>
        <p:txBody>
          <a:bodyPr anchor="t" rtlCol="false" tIns="0" lIns="0" bIns="0" rIns="0">
            <a:spAutoFit/>
          </a:bodyPr>
          <a:lstStyle/>
          <a:p>
            <a:pPr algn="ctr">
              <a:lnSpc>
                <a:spcPts val="4759"/>
              </a:lnSpc>
            </a:pPr>
          </a:p>
        </p:txBody>
      </p:sp>
      <p:sp>
        <p:nvSpPr>
          <p:cNvPr name="TextBox 13" id="13"/>
          <p:cNvSpPr txBox="true"/>
          <p:nvPr/>
        </p:nvSpPr>
        <p:spPr>
          <a:xfrm rot="0">
            <a:off x="6485520" y="939108"/>
            <a:ext cx="7847751" cy="1065224"/>
          </a:xfrm>
          <a:prstGeom prst="rect">
            <a:avLst/>
          </a:prstGeom>
        </p:spPr>
        <p:txBody>
          <a:bodyPr anchor="t" rtlCol="false" tIns="0" lIns="0" bIns="0" rIns="0">
            <a:spAutoFit/>
          </a:bodyPr>
          <a:lstStyle/>
          <a:p>
            <a:pPr algn="just">
              <a:lnSpc>
                <a:spcPts val="4120"/>
              </a:lnSpc>
            </a:pPr>
            <a:r>
              <a:rPr lang="en-US" sz="2985" spc="292">
                <a:solidFill>
                  <a:srgbClr val="231F20"/>
                </a:solidFill>
                <a:latin typeface="Codec Pro ExtraBold Bold"/>
              </a:rPr>
              <a:t>Estructura del cubo.</a:t>
            </a:r>
          </a:p>
          <a:p>
            <a:pPr algn="just">
              <a:lnSpc>
                <a:spcPts val="4120"/>
              </a:lnSpc>
            </a:pPr>
          </a:p>
        </p:txBody>
      </p:sp>
      <p:sp>
        <p:nvSpPr>
          <p:cNvPr name="TextBox 14" id="14"/>
          <p:cNvSpPr txBox="true"/>
          <p:nvPr/>
        </p:nvSpPr>
        <p:spPr>
          <a:xfrm rot="0">
            <a:off x="2263714" y="2090939"/>
            <a:ext cx="6138407" cy="2321977"/>
          </a:xfrm>
          <a:prstGeom prst="rect">
            <a:avLst/>
          </a:prstGeom>
        </p:spPr>
        <p:txBody>
          <a:bodyPr anchor="t" rtlCol="false" tIns="0" lIns="0" bIns="0" rIns="0">
            <a:spAutoFit/>
          </a:bodyPr>
          <a:lstStyle/>
          <a:p>
            <a:pPr algn="just">
              <a:lnSpc>
                <a:spcPts val="3003"/>
              </a:lnSpc>
            </a:pPr>
            <a:r>
              <a:rPr lang="en-US" sz="2176" spc="213">
                <a:solidFill>
                  <a:srgbClr val="231F20"/>
                </a:solidFill>
                <a:latin typeface="Codec Pro ExtraBold"/>
              </a:rPr>
              <a:t>En la sección “Vista de origen de datos” Seleccionamos cada atributo de la tabla “Dim_TipoComprobante” y lo arrastramos a la sección atributos, luego presionamos en Guardar cambios.</a:t>
            </a:r>
          </a:p>
        </p:txBody>
      </p:sp>
      <p:sp>
        <p:nvSpPr>
          <p:cNvPr name="TextBox 15" id="15"/>
          <p:cNvSpPr txBox="true"/>
          <p:nvPr/>
        </p:nvSpPr>
        <p:spPr>
          <a:xfrm rot="0">
            <a:off x="16405644" y="5143331"/>
            <a:ext cx="9525" cy="580390"/>
          </a:xfrm>
          <a:prstGeom prst="rect">
            <a:avLst/>
          </a:prstGeom>
        </p:spPr>
        <p:txBody>
          <a:bodyPr anchor="t" rtlCol="false" tIns="0" lIns="0" bIns="0" rIns="0">
            <a:spAutoFit/>
          </a:bodyPr>
          <a:lstStyle/>
          <a:p>
            <a:pPr algn="ctr">
              <a:lnSpc>
                <a:spcPts val="4759"/>
              </a:lnSpc>
            </a:pPr>
          </a:p>
        </p:txBody>
      </p:sp>
      <p:sp>
        <p:nvSpPr>
          <p:cNvPr name="TextBox 16" id="16"/>
          <p:cNvSpPr txBox="true"/>
          <p:nvPr/>
        </p:nvSpPr>
        <p:spPr>
          <a:xfrm rot="0">
            <a:off x="9848850" y="2090939"/>
            <a:ext cx="6138407" cy="2321977"/>
          </a:xfrm>
          <a:prstGeom prst="rect">
            <a:avLst/>
          </a:prstGeom>
        </p:spPr>
        <p:txBody>
          <a:bodyPr anchor="t" rtlCol="false" tIns="0" lIns="0" bIns="0" rIns="0">
            <a:spAutoFit/>
          </a:bodyPr>
          <a:lstStyle/>
          <a:p>
            <a:pPr algn="just">
              <a:lnSpc>
                <a:spcPts val="3003"/>
              </a:lnSpc>
            </a:pPr>
            <a:r>
              <a:rPr lang="en-US" sz="2176" spc="213">
                <a:solidFill>
                  <a:srgbClr val="231F20"/>
                </a:solidFill>
                <a:latin typeface="Codec Pro ExtraBold"/>
              </a:rPr>
              <a:t>En la sección “Vista de origen de datos” Seleccionamos cada atributo de la tabla “Dim_Empleados” y lo arrastramos a la sección atributos, luego presionamos en Guardar cambios.</a:t>
            </a:r>
          </a:p>
        </p:txBody>
      </p:sp>
    </p:spTree>
  </p:cSld>
  <p:clrMapOvr>
    <a:masterClrMapping/>
  </p:clrMapOvr>
</p:sld>
</file>

<file path=ppt/slides/slide97.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5400000">
            <a:off x="5791554" y="1053192"/>
            <a:ext cx="391877" cy="342893"/>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397D5A"/>
            </a:solidFill>
          </p:spPr>
        </p:sp>
        <p:sp>
          <p:nvSpPr>
            <p:cNvPr name="TextBox 8" id="8"/>
            <p:cNvSpPr txBox="true"/>
            <p:nvPr/>
          </p:nvSpPr>
          <p:spPr>
            <a:xfrm>
              <a:off x="127000" y="31750"/>
              <a:ext cx="558800" cy="349250"/>
            </a:xfrm>
            <a:prstGeom prst="rect">
              <a:avLst/>
            </a:prstGeom>
          </p:spPr>
          <p:txBody>
            <a:bodyPr anchor="ctr" rtlCol="false" tIns="50800" lIns="50800" bIns="50800" rIns="50800"/>
            <a:lstStyle/>
            <a:p>
              <a:pPr algn="ctr">
                <a:lnSpc>
                  <a:spcPts val="1984"/>
                </a:lnSpc>
              </a:pPr>
            </a:p>
          </p:txBody>
        </p:sp>
      </p:grpSp>
      <p:sp>
        <p:nvSpPr>
          <p:cNvPr name="AutoShape 9" id="9"/>
          <p:cNvSpPr/>
          <p:nvPr/>
        </p:nvSpPr>
        <p:spPr>
          <a:xfrm flipH="true" flipV="true">
            <a:off x="9124950" y="2132478"/>
            <a:ext cx="0" cy="6668772"/>
          </a:xfrm>
          <a:prstGeom prst="line">
            <a:avLst/>
          </a:prstGeom>
          <a:ln cap="flat" w="38100">
            <a:solidFill>
              <a:srgbClr val="000000"/>
            </a:solidFill>
            <a:prstDash val="sysDot"/>
            <a:headEnd type="none" len="sm" w="sm"/>
            <a:tailEnd type="none" len="sm" w="sm"/>
          </a:ln>
        </p:spPr>
      </p:sp>
      <p:sp>
        <p:nvSpPr>
          <p:cNvPr name="Freeform 10" id="10"/>
          <p:cNvSpPr/>
          <p:nvPr/>
        </p:nvSpPr>
        <p:spPr>
          <a:xfrm flipH="false" flipV="false" rot="0">
            <a:off x="2068747" y="4636173"/>
            <a:ext cx="6594970" cy="4113269"/>
          </a:xfrm>
          <a:custGeom>
            <a:avLst/>
            <a:gdLst/>
            <a:ahLst/>
            <a:cxnLst/>
            <a:rect r="r" b="b" t="t" l="l"/>
            <a:pathLst>
              <a:path h="4113269" w="6594970">
                <a:moveTo>
                  <a:pt x="0" y="0"/>
                </a:moveTo>
                <a:lnTo>
                  <a:pt x="6594970" y="0"/>
                </a:lnTo>
                <a:lnTo>
                  <a:pt x="6594970" y="4113269"/>
                </a:lnTo>
                <a:lnTo>
                  <a:pt x="0" y="4113269"/>
                </a:lnTo>
                <a:lnTo>
                  <a:pt x="0" y="0"/>
                </a:lnTo>
                <a:close/>
              </a:path>
            </a:pathLst>
          </a:custGeom>
          <a:blipFill>
            <a:blip r:embed="rId4"/>
            <a:stretch>
              <a:fillRect l="0" t="0" r="0" b="0"/>
            </a:stretch>
          </a:blipFill>
        </p:spPr>
      </p:sp>
      <p:sp>
        <p:nvSpPr>
          <p:cNvPr name="Freeform 11" id="11"/>
          <p:cNvSpPr/>
          <p:nvPr/>
        </p:nvSpPr>
        <p:spPr>
          <a:xfrm flipH="false" flipV="false" rot="0">
            <a:off x="9770876" y="4607345"/>
            <a:ext cx="6644293" cy="4142097"/>
          </a:xfrm>
          <a:custGeom>
            <a:avLst/>
            <a:gdLst/>
            <a:ahLst/>
            <a:cxnLst/>
            <a:rect r="r" b="b" t="t" l="l"/>
            <a:pathLst>
              <a:path h="4142097" w="6644293">
                <a:moveTo>
                  <a:pt x="0" y="0"/>
                </a:moveTo>
                <a:lnTo>
                  <a:pt x="6644293" y="0"/>
                </a:lnTo>
                <a:lnTo>
                  <a:pt x="6644293" y="4142097"/>
                </a:lnTo>
                <a:lnTo>
                  <a:pt x="0" y="4142097"/>
                </a:lnTo>
                <a:lnTo>
                  <a:pt x="0" y="0"/>
                </a:lnTo>
                <a:close/>
              </a:path>
            </a:pathLst>
          </a:custGeom>
          <a:blipFill>
            <a:blip r:embed="rId5"/>
            <a:stretch>
              <a:fillRect l="0" t="0" r="0" b="0"/>
            </a:stretch>
          </a:blipFill>
        </p:spPr>
      </p:sp>
      <p:sp>
        <p:nvSpPr>
          <p:cNvPr name="TextBox 12" id="12"/>
          <p:cNvSpPr txBox="true"/>
          <p:nvPr/>
        </p:nvSpPr>
        <p:spPr>
          <a:xfrm rot="0">
            <a:off x="8654192" y="5143331"/>
            <a:ext cx="9525" cy="580390"/>
          </a:xfrm>
          <a:prstGeom prst="rect">
            <a:avLst/>
          </a:prstGeom>
        </p:spPr>
        <p:txBody>
          <a:bodyPr anchor="t" rtlCol="false" tIns="0" lIns="0" bIns="0" rIns="0">
            <a:spAutoFit/>
          </a:bodyPr>
          <a:lstStyle/>
          <a:p>
            <a:pPr algn="ctr">
              <a:lnSpc>
                <a:spcPts val="4759"/>
              </a:lnSpc>
            </a:pPr>
          </a:p>
        </p:txBody>
      </p:sp>
      <p:sp>
        <p:nvSpPr>
          <p:cNvPr name="TextBox 13" id="13"/>
          <p:cNvSpPr txBox="true"/>
          <p:nvPr/>
        </p:nvSpPr>
        <p:spPr>
          <a:xfrm rot="0">
            <a:off x="6485520" y="939108"/>
            <a:ext cx="7847751" cy="1065224"/>
          </a:xfrm>
          <a:prstGeom prst="rect">
            <a:avLst/>
          </a:prstGeom>
        </p:spPr>
        <p:txBody>
          <a:bodyPr anchor="t" rtlCol="false" tIns="0" lIns="0" bIns="0" rIns="0">
            <a:spAutoFit/>
          </a:bodyPr>
          <a:lstStyle/>
          <a:p>
            <a:pPr algn="just">
              <a:lnSpc>
                <a:spcPts val="4120"/>
              </a:lnSpc>
            </a:pPr>
            <a:r>
              <a:rPr lang="en-US" sz="2985" spc="292">
                <a:solidFill>
                  <a:srgbClr val="231F20"/>
                </a:solidFill>
                <a:latin typeface="Codec Pro ExtraBold Bold"/>
              </a:rPr>
              <a:t>Estructura del cubo.</a:t>
            </a:r>
          </a:p>
          <a:p>
            <a:pPr algn="just">
              <a:lnSpc>
                <a:spcPts val="4120"/>
              </a:lnSpc>
            </a:pPr>
          </a:p>
        </p:txBody>
      </p:sp>
      <p:sp>
        <p:nvSpPr>
          <p:cNvPr name="TextBox 14" id="14"/>
          <p:cNvSpPr txBox="true"/>
          <p:nvPr/>
        </p:nvSpPr>
        <p:spPr>
          <a:xfrm rot="0">
            <a:off x="2263714" y="2090939"/>
            <a:ext cx="6138407" cy="2321977"/>
          </a:xfrm>
          <a:prstGeom prst="rect">
            <a:avLst/>
          </a:prstGeom>
        </p:spPr>
        <p:txBody>
          <a:bodyPr anchor="t" rtlCol="false" tIns="0" lIns="0" bIns="0" rIns="0">
            <a:spAutoFit/>
          </a:bodyPr>
          <a:lstStyle/>
          <a:p>
            <a:pPr algn="just">
              <a:lnSpc>
                <a:spcPts val="3003"/>
              </a:lnSpc>
            </a:pPr>
            <a:r>
              <a:rPr lang="en-US" sz="2176" spc="213">
                <a:solidFill>
                  <a:srgbClr val="231F20"/>
                </a:solidFill>
                <a:latin typeface="Codec Pro ExtraBold"/>
              </a:rPr>
              <a:t>En la sección “Vista de origen de datos” Seleccionamos cada atributo de la tabla “Dim_Clientes” y lo arrastramos a la sección atributos, luego presionamos en Guardar cambios.</a:t>
            </a:r>
          </a:p>
        </p:txBody>
      </p:sp>
      <p:sp>
        <p:nvSpPr>
          <p:cNvPr name="TextBox 15" id="15"/>
          <p:cNvSpPr txBox="true"/>
          <p:nvPr/>
        </p:nvSpPr>
        <p:spPr>
          <a:xfrm rot="0">
            <a:off x="16405644" y="5143331"/>
            <a:ext cx="9525" cy="580390"/>
          </a:xfrm>
          <a:prstGeom prst="rect">
            <a:avLst/>
          </a:prstGeom>
        </p:spPr>
        <p:txBody>
          <a:bodyPr anchor="t" rtlCol="false" tIns="0" lIns="0" bIns="0" rIns="0">
            <a:spAutoFit/>
          </a:bodyPr>
          <a:lstStyle/>
          <a:p>
            <a:pPr algn="ctr">
              <a:lnSpc>
                <a:spcPts val="4759"/>
              </a:lnSpc>
            </a:pPr>
          </a:p>
        </p:txBody>
      </p:sp>
      <p:sp>
        <p:nvSpPr>
          <p:cNvPr name="TextBox 16" id="16"/>
          <p:cNvSpPr txBox="true"/>
          <p:nvPr/>
        </p:nvSpPr>
        <p:spPr>
          <a:xfrm rot="0">
            <a:off x="9848850" y="2090939"/>
            <a:ext cx="6138407" cy="2321977"/>
          </a:xfrm>
          <a:prstGeom prst="rect">
            <a:avLst/>
          </a:prstGeom>
        </p:spPr>
        <p:txBody>
          <a:bodyPr anchor="t" rtlCol="false" tIns="0" lIns="0" bIns="0" rIns="0">
            <a:spAutoFit/>
          </a:bodyPr>
          <a:lstStyle/>
          <a:p>
            <a:pPr algn="just">
              <a:lnSpc>
                <a:spcPts val="3003"/>
              </a:lnSpc>
            </a:pPr>
            <a:r>
              <a:rPr lang="en-US" sz="2176" spc="213">
                <a:solidFill>
                  <a:srgbClr val="231F20"/>
                </a:solidFill>
                <a:latin typeface="Codec Pro ExtraBold"/>
              </a:rPr>
              <a:t>En la sección “Vista de origen de datos” Seleccionamos cada atributo de la tabla “Dim_Tiempo” y lo arrastramos a la sección atributos, luego presionamos en Guardar cambios.</a:t>
            </a:r>
          </a:p>
        </p:txBody>
      </p:sp>
    </p:spTree>
  </p:cSld>
  <p:clrMapOvr>
    <a:masterClrMapping/>
  </p:clrMapOvr>
</p:sld>
</file>

<file path=ppt/slides/slide98.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5400000">
            <a:off x="5791554" y="1053192"/>
            <a:ext cx="391877" cy="342893"/>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397D5A"/>
            </a:solidFill>
          </p:spPr>
        </p:sp>
        <p:sp>
          <p:nvSpPr>
            <p:cNvPr name="TextBox 8" id="8"/>
            <p:cNvSpPr txBox="true"/>
            <p:nvPr/>
          </p:nvSpPr>
          <p:spPr>
            <a:xfrm>
              <a:off x="127000" y="31750"/>
              <a:ext cx="558800" cy="349250"/>
            </a:xfrm>
            <a:prstGeom prst="rect">
              <a:avLst/>
            </a:prstGeom>
          </p:spPr>
          <p:txBody>
            <a:bodyPr anchor="ctr" rtlCol="false" tIns="50800" lIns="50800" bIns="50800" rIns="50800"/>
            <a:lstStyle/>
            <a:p>
              <a:pPr algn="ctr">
                <a:lnSpc>
                  <a:spcPts val="1984"/>
                </a:lnSpc>
              </a:pPr>
            </a:p>
          </p:txBody>
        </p:sp>
      </p:grpSp>
      <p:sp>
        <p:nvSpPr>
          <p:cNvPr name="AutoShape 9" id="9"/>
          <p:cNvSpPr/>
          <p:nvPr/>
        </p:nvSpPr>
        <p:spPr>
          <a:xfrm flipH="true" flipV="true">
            <a:off x="9124950" y="2132478"/>
            <a:ext cx="0" cy="6668772"/>
          </a:xfrm>
          <a:prstGeom prst="line">
            <a:avLst/>
          </a:prstGeom>
          <a:ln cap="flat" w="38100">
            <a:solidFill>
              <a:srgbClr val="000000"/>
            </a:solidFill>
            <a:prstDash val="sysDot"/>
            <a:headEnd type="none" len="sm" w="sm"/>
            <a:tailEnd type="none" len="sm" w="sm"/>
          </a:ln>
        </p:spPr>
      </p:sp>
      <p:sp>
        <p:nvSpPr>
          <p:cNvPr name="Freeform 10" id="10"/>
          <p:cNvSpPr/>
          <p:nvPr/>
        </p:nvSpPr>
        <p:spPr>
          <a:xfrm flipH="false" flipV="false" rot="0">
            <a:off x="2059222" y="4584366"/>
            <a:ext cx="6594970" cy="4119970"/>
          </a:xfrm>
          <a:custGeom>
            <a:avLst/>
            <a:gdLst/>
            <a:ahLst/>
            <a:cxnLst/>
            <a:rect r="r" b="b" t="t" l="l"/>
            <a:pathLst>
              <a:path h="4119970" w="6594970">
                <a:moveTo>
                  <a:pt x="0" y="0"/>
                </a:moveTo>
                <a:lnTo>
                  <a:pt x="6594970" y="0"/>
                </a:lnTo>
                <a:lnTo>
                  <a:pt x="6594970" y="4119970"/>
                </a:lnTo>
                <a:lnTo>
                  <a:pt x="0" y="4119970"/>
                </a:lnTo>
                <a:lnTo>
                  <a:pt x="0" y="0"/>
                </a:lnTo>
                <a:close/>
              </a:path>
            </a:pathLst>
          </a:custGeom>
          <a:blipFill>
            <a:blip r:embed="rId4"/>
            <a:stretch>
              <a:fillRect l="0" t="0" r="0" b="0"/>
            </a:stretch>
          </a:blipFill>
        </p:spPr>
      </p:sp>
      <p:sp>
        <p:nvSpPr>
          <p:cNvPr name="Freeform 11" id="11"/>
          <p:cNvSpPr/>
          <p:nvPr/>
        </p:nvSpPr>
        <p:spPr>
          <a:xfrm flipH="false" flipV="false" rot="0">
            <a:off x="9391650" y="3840975"/>
            <a:ext cx="5217559" cy="2938558"/>
          </a:xfrm>
          <a:custGeom>
            <a:avLst/>
            <a:gdLst/>
            <a:ahLst/>
            <a:cxnLst/>
            <a:rect r="r" b="b" t="t" l="l"/>
            <a:pathLst>
              <a:path h="2938558" w="5217559">
                <a:moveTo>
                  <a:pt x="0" y="0"/>
                </a:moveTo>
                <a:lnTo>
                  <a:pt x="5217559" y="0"/>
                </a:lnTo>
                <a:lnTo>
                  <a:pt x="5217559" y="2938558"/>
                </a:lnTo>
                <a:lnTo>
                  <a:pt x="0" y="2938558"/>
                </a:lnTo>
                <a:lnTo>
                  <a:pt x="0" y="0"/>
                </a:lnTo>
                <a:close/>
              </a:path>
            </a:pathLst>
          </a:custGeom>
          <a:blipFill>
            <a:blip r:embed="rId5"/>
            <a:stretch>
              <a:fillRect l="0" t="0" r="0" b="0"/>
            </a:stretch>
          </a:blipFill>
        </p:spPr>
      </p:sp>
      <p:sp>
        <p:nvSpPr>
          <p:cNvPr name="Freeform 12" id="12"/>
          <p:cNvSpPr/>
          <p:nvPr/>
        </p:nvSpPr>
        <p:spPr>
          <a:xfrm flipH="false" flipV="false" rot="0">
            <a:off x="13394052" y="5310254"/>
            <a:ext cx="3865248" cy="3918270"/>
          </a:xfrm>
          <a:custGeom>
            <a:avLst/>
            <a:gdLst/>
            <a:ahLst/>
            <a:cxnLst/>
            <a:rect r="r" b="b" t="t" l="l"/>
            <a:pathLst>
              <a:path h="3918270" w="3865248">
                <a:moveTo>
                  <a:pt x="0" y="0"/>
                </a:moveTo>
                <a:lnTo>
                  <a:pt x="3865248" y="0"/>
                </a:lnTo>
                <a:lnTo>
                  <a:pt x="3865248" y="3918270"/>
                </a:lnTo>
                <a:lnTo>
                  <a:pt x="0" y="3918270"/>
                </a:lnTo>
                <a:lnTo>
                  <a:pt x="0" y="0"/>
                </a:lnTo>
                <a:close/>
              </a:path>
            </a:pathLst>
          </a:custGeom>
          <a:blipFill>
            <a:blip r:embed="rId6"/>
            <a:stretch>
              <a:fillRect l="0" t="0" r="0" b="0"/>
            </a:stretch>
          </a:blipFill>
        </p:spPr>
      </p:sp>
      <p:sp>
        <p:nvSpPr>
          <p:cNvPr name="TextBox 13" id="13"/>
          <p:cNvSpPr txBox="true"/>
          <p:nvPr/>
        </p:nvSpPr>
        <p:spPr>
          <a:xfrm rot="0">
            <a:off x="8654192" y="5143331"/>
            <a:ext cx="9525" cy="580390"/>
          </a:xfrm>
          <a:prstGeom prst="rect">
            <a:avLst/>
          </a:prstGeom>
        </p:spPr>
        <p:txBody>
          <a:bodyPr anchor="t" rtlCol="false" tIns="0" lIns="0" bIns="0" rIns="0">
            <a:spAutoFit/>
          </a:bodyPr>
          <a:lstStyle/>
          <a:p>
            <a:pPr algn="ctr">
              <a:lnSpc>
                <a:spcPts val="4759"/>
              </a:lnSpc>
            </a:pPr>
          </a:p>
        </p:txBody>
      </p:sp>
      <p:sp>
        <p:nvSpPr>
          <p:cNvPr name="TextBox 14" id="14"/>
          <p:cNvSpPr txBox="true"/>
          <p:nvPr/>
        </p:nvSpPr>
        <p:spPr>
          <a:xfrm rot="0">
            <a:off x="6485520" y="939108"/>
            <a:ext cx="7847751" cy="1065224"/>
          </a:xfrm>
          <a:prstGeom prst="rect">
            <a:avLst/>
          </a:prstGeom>
        </p:spPr>
        <p:txBody>
          <a:bodyPr anchor="t" rtlCol="false" tIns="0" lIns="0" bIns="0" rIns="0">
            <a:spAutoFit/>
          </a:bodyPr>
          <a:lstStyle/>
          <a:p>
            <a:pPr algn="just">
              <a:lnSpc>
                <a:spcPts val="4120"/>
              </a:lnSpc>
            </a:pPr>
            <a:r>
              <a:rPr lang="en-US" sz="2985" spc="292">
                <a:solidFill>
                  <a:srgbClr val="231F20"/>
                </a:solidFill>
                <a:latin typeface="Codec Pro ExtraBold Bold"/>
              </a:rPr>
              <a:t>Estructura del cubo.</a:t>
            </a:r>
          </a:p>
          <a:p>
            <a:pPr algn="just">
              <a:lnSpc>
                <a:spcPts val="4120"/>
              </a:lnSpc>
            </a:pPr>
          </a:p>
        </p:txBody>
      </p:sp>
      <p:sp>
        <p:nvSpPr>
          <p:cNvPr name="TextBox 15" id="15"/>
          <p:cNvSpPr txBox="true"/>
          <p:nvPr/>
        </p:nvSpPr>
        <p:spPr>
          <a:xfrm rot="0">
            <a:off x="2263714" y="2090939"/>
            <a:ext cx="6138407" cy="2321977"/>
          </a:xfrm>
          <a:prstGeom prst="rect">
            <a:avLst/>
          </a:prstGeom>
        </p:spPr>
        <p:txBody>
          <a:bodyPr anchor="t" rtlCol="false" tIns="0" lIns="0" bIns="0" rIns="0">
            <a:spAutoFit/>
          </a:bodyPr>
          <a:lstStyle/>
          <a:p>
            <a:pPr algn="just">
              <a:lnSpc>
                <a:spcPts val="3003"/>
              </a:lnSpc>
            </a:pPr>
            <a:r>
              <a:rPr lang="en-US" sz="2176" spc="213">
                <a:solidFill>
                  <a:srgbClr val="231F20"/>
                </a:solidFill>
                <a:latin typeface="Codec Pro ExtraBold"/>
              </a:rPr>
              <a:t>En la sección “Vista de origen de datos” Seleccionamos cada atributo de la tabla “Dim_Productos” y lo arrastramos a la sección atributos, luego presionamos en Guardar cambios.</a:t>
            </a:r>
          </a:p>
        </p:txBody>
      </p:sp>
      <p:sp>
        <p:nvSpPr>
          <p:cNvPr name="TextBox 16" id="16"/>
          <p:cNvSpPr txBox="true"/>
          <p:nvPr/>
        </p:nvSpPr>
        <p:spPr>
          <a:xfrm rot="0">
            <a:off x="16405644" y="5143331"/>
            <a:ext cx="9525" cy="580390"/>
          </a:xfrm>
          <a:prstGeom prst="rect">
            <a:avLst/>
          </a:prstGeom>
        </p:spPr>
        <p:txBody>
          <a:bodyPr anchor="t" rtlCol="false" tIns="0" lIns="0" bIns="0" rIns="0">
            <a:spAutoFit/>
          </a:bodyPr>
          <a:lstStyle/>
          <a:p>
            <a:pPr algn="ctr">
              <a:lnSpc>
                <a:spcPts val="4759"/>
              </a:lnSpc>
            </a:pPr>
          </a:p>
        </p:txBody>
      </p:sp>
      <p:sp>
        <p:nvSpPr>
          <p:cNvPr name="TextBox 17" id="17"/>
          <p:cNvSpPr txBox="true"/>
          <p:nvPr/>
        </p:nvSpPr>
        <p:spPr>
          <a:xfrm rot="0">
            <a:off x="10090371" y="2661998"/>
            <a:ext cx="6138407" cy="1178977"/>
          </a:xfrm>
          <a:prstGeom prst="rect">
            <a:avLst/>
          </a:prstGeom>
        </p:spPr>
        <p:txBody>
          <a:bodyPr anchor="t" rtlCol="false" tIns="0" lIns="0" bIns="0" rIns="0">
            <a:spAutoFit/>
          </a:bodyPr>
          <a:lstStyle/>
          <a:p>
            <a:pPr algn="just">
              <a:lnSpc>
                <a:spcPts val="3003"/>
              </a:lnSpc>
            </a:pPr>
            <a:r>
              <a:rPr lang="en-US" sz="2176" spc="213">
                <a:solidFill>
                  <a:srgbClr val="231F20"/>
                </a:solidFill>
                <a:latin typeface="Codec Pro ExtraBold"/>
              </a:rPr>
              <a:t>Después de haber asignado todos los atributos ejecutamos el programa.</a:t>
            </a:r>
          </a:p>
          <a:p>
            <a:pPr algn="just">
              <a:lnSpc>
                <a:spcPts val="3003"/>
              </a:lnSpc>
            </a:pPr>
          </a:p>
        </p:txBody>
      </p:sp>
    </p:spTree>
  </p:cSld>
  <p:clrMapOvr>
    <a:masterClrMapping/>
  </p:clrMapOvr>
</p:sld>
</file>

<file path=ppt/slides/slide99.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228778" y="7431209"/>
            <a:ext cx="4118443" cy="3654183"/>
          </a:xfrm>
          <a:custGeom>
            <a:avLst/>
            <a:gdLst/>
            <a:ahLst/>
            <a:cxnLst/>
            <a:rect r="r" b="b" t="t" l="l"/>
            <a:pathLst>
              <a:path h="3654183" w="4118443">
                <a:moveTo>
                  <a:pt x="0" y="0"/>
                </a:moveTo>
                <a:lnTo>
                  <a:pt x="4118444" y="0"/>
                </a:lnTo>
                <a:lnTo>
                  <a:pt x="4118444" y="3654182"/>
                </a:lnTo>
                <a:lnTo>
                  <a:pt x="0" y="3654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475027"/>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716638">
            <a:off x="16087307" y="-96310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11416">
            <a:off x="-1535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5400000">
            <a:off x="2924488" y="692541"/>
            <a:ext cx="391877" cy="342893"/>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397D5A"/>
            </a:solidFill>
          </p:spPr>
        </p:sp>
        <p:sp>
          <p:nvSpPr>
            <p:cNvPr name="TextBox 8" id="8"/>
            <p:cNvSpPr txBox="true"/>
            <p:nvPr/>
          </p:nvSpPr>
          <p:spPr>
            <a:xfrm>
              <a:off x="127000" y="31750"/>
              <a:ext cx="558800" cy="349250"/>
            </a:xfrm>
            <a:prstGeom prst="rect">
              <a:avLst/>
            </a:prstGeom>
          </p:spPr>
          <p:txBody>
            <a:bodyPr anchor="ctr" rtlCol="false" tIns="50800" lIns="50800" bIns="50800" rIns="50800"/>
            <a:lstStyle/>
            <a:p>
              <a:pPr algn="ctr">
                <a:lnSpc>
                  <a:spcPts val="1984"/>
                </a:lnSpc>
              </a:pPr>
            </a:p>
          </p:txBody>
        </p:sp>
      </p:grpSp>
      <p:sp>
        <p:nvSpPr>
          <p:cNvPr name="AutoShape 9" id="9"/>
          <p:cNvSpPr/>
          <p:nvPr/>
        </p:nvSpPr>
        <p:spPr>
          <a:xfrm flipH="true" flipV="true">
            <a:off x="9124950" y="2132478"/>
            <a:ext cx="0" cy="6668772"/>
          </a:xfrm>
          <a:prstGeom prst="line">
            <a:avLst/>
          </a:prstGeom>
          <a:ln cap="flat" w="38100">
            <a:solidFill>
              <a:srgbClr val="000000"/>
            </a:solidFill>
            <a:prstDash val="sysDot"/>
            <a:headEnd type="none" len="sm" w="sm"/>
            <a:tailEnd type="none" len="sm" w="sm"/>
          </a:ln>
        </p:spPr>
      </p:sp>
      <p:sp>
        <p:nvSpPr>
          <p:cNvPr name="Freeform 10" id="10"/>
          <p:cNvSpPr/>
          <p:nvPr/>
        </p:nvSpPr>
        <p:spPr>
          <a:xfrm flipH="false" flipV="false" rot="0">
            <a:off x="3736927" y="2993945"/>
            <a:ext cx="2816092" cy="5902363"/>
          </a:xfrm>
          <a:custGeom>
            <a:avLst/>
            <a:gdLst/>
            <a:ahLst/>
            <a:cxnLst/>
            <a:rect r="r" b="b" t="t" l="l"/>
            <a:pathLst>
              <a:path h="5902363" w="2816092">
                <a:moveTo>
                  <a:pt x="0" y="0"/>
                </a:moveTo>
                <a:lnTo>
                  <a:pt x="2816092" y="0"/>
                </a:lnTo>
                <a:lnTo>
                  <a:pt x="2816092" y="5902363"/>
                </a:lnTo>
                <a:lnTo>
                  <a:pt x="0" y="5902363"/>
                </a:lnTo>
                <a:lnTo>
                  <a:pt x="0" y="0"/>
                </a:lnTo>
                <a:close/>
              </a:path>
            </a:pathLst>
          </a:custGeom>
          <a:blipFill>
            <a:blip r:embed="rId4"/>
            <a:stretch>
              <a:fillRect l="0" t="0" r="0" b="0"/>
            </a:stretch>
          </a:blipFill>
        </p:spPr>
      </p:sp>
      <p:sp>
        <p:nvSpPr>
          <p:cNvPr name="Freeform 11" id="11"/>
          <p:cNvSpPr/>
          <p:nvPr/>
        </p:nvSpPr>
        <p:spPr>
          <a:xfrm flipH="false" flipV="false" rot="0">
            <a:off x="10151689" y="4199871"/>
            <a:ext cx="6263481" cy="4299240"/>
          </a:xfrm>
          <a:custGeom>
            <a:avLst/>
            <a:gdLst/>
            <a:ahLst/>
            <a:cxnLst/>
            <a:rect r="r" b="b" t="t" l="l"/>
            <a:pathLst>
              <a:path h="4299240" w="6263481">
                <a:moveTo>
                  <a:pt x="0" y="0"/>
                </a:moveTo>
                <a:lnTo>
                  <a:pt x="6263480" y="0"/>
                </a:lnTo>
                <a:lnTo>
                  <a:pt x="6263480" y="4299241"/>
                </a:lnTo>
                <a:lnTo>
                  <a:pt x="0" y="4299241"/>
                </a:lnTo>
                <a:lnTo>
                  <a:pt x="0" y="0"/>
                </a:lnTo>
                <a:close/>
              </a:path>
            </a:pathLst>
          </a:custGeom>
          <a:blipFill>
            <a:blip r:embed="rId5"/>
            <a:stretch>
              <a:fillRect l="0" t="0" r="0" b="0"/>
            </a:stretch>
          </a:blipFill>
        </p:spPr>
      </p:sp>
      <p:sp>
        <p:nvSpPr>
          <p:cNvPr name="TextBox 12" id="12"/>
          <p:cNvSpPr txBox="true"/>
          <p:nvPr/>
        </p:nvSpPr>
        <p:spPr>
          <a:xfrm rot="0">
            <a:off x="8654192" y="5143331"/>
            <a:ext cx="9525" cy="580390"/>
          </a:xfrm>
          <a:prstGeom prst="rect">
            <a:avLst/>
          </a:prstGeom>
        </p:spPr>
        <p:txBody>
          <a:bodyPr anchor="t" rtlCol="false" tIns="0" lIns="0" bIns="0" rIns="0">
            <a:spAutoFit/>
          </a:bodyPr>
          <a:lstStyle/>
          <a:p>
            <a:pPr algn="ctr">
              <a:lnSpc>
                <a:spcPts val="4759"/>
              </a:lnSpc>
            </a:pPr>
          </a:p>
        </p:txBody>
      </p:sp>
      <p:sp>
        <p:nvSpPr>
          <p:cNvPr name="TextBox 13" id="13"/>
          <p:cNvSpPr txBox="true"/>
          <p:nvPr/>
        </p:nvSpPr>
        <p:spPr>
          <a:xfrm rot="0">
            <a:off x="3736927" y="458883"/>
            <a:ext cx="12152533" cy="1065224"/>
          </a:xfrm>
          <a:prstGeom prst="rect">
            <a:avLst/>
          </a:prstGeom>
        </p:spPr>
        <p:txBody>
          <a:bodyPr anchor="t" rtlCol="false" tIns="0" lIns="0" bIns="0" rIns="0">
            <a:spAutoFit/>
          </a:bodyPr>
          <a:lstStyle/>
          <a:p>
            <a:pPr algn="just">
              <a:lnSpc>
                <a:spcPts val="4120"/>
              </a:lnSpc>
            </a:pPr>
            <a:r>
              <a:rPr lang="en-US" sz="2985" spc="292">
                <a:solidFill>
                  <a:srgbClr val="231F20"/>
                </a:solidFill>
                <a:latin typeface="Codec Pro ExtraBold Bold"/>
              </a:rPr>
              <a:t>Implementación de Power BI para la búsqueda y análisis de datos.</a:t>
            </a:r>
          </a:p>
        </p:txBody>
      </p:sp>
      <p:sp>
        <p:nvSpPr>
          <p:cNvPr name="TextBox 14" id="14"/>
          <p:cNvSpPr txBox="true"/>
          <p:nvPr/>
        </p:nvSpPr>
        <p:spPr>
          <a:xfrm rot="0">
            <a:off x="2263714" y="2081414"/>
            <a:ext cx="6138407" cy="797977"/>
          </a:xfrm>
          <a:prstGeom prst="rect">
            <a:avLst/>
          </a:prstGeom>
        </p:spPr>
        <p:txBody>
          <a:bodyPr anchor="t" rtlCol="false" tIns="0" lIns="0" bIns="0" rIns="0">
            <a:spAutoFit/>
          </a:bodyPr>
          <a:lstStyle/>
          <a:p>
            <a:pPr algn="just">
              <a:lnSpc>
                <a:spcPts val="3003"/>
              </a:lnSpc>
            </a:pPr>
            <a:r>
              <a:rPr lang="en-US" sz="2176" spc="213">
                <a:solidFill>
                  <a:srgbClr val="231F20"/>
                </a:solidFill>
                <a:latin typeface="Codec Pro ExtraBold"/>
              </a:rPr>
              <a:t>Instalamos Power BI desktop desde la tienda de Microsoft</a:t>
            </a:r>
          </a:p>
        </p:txBody>
      </p:sp>
      <p:sp>
        <p:nvSpPr>
          <p:cNvPr name="TextBox 15" id="15"/>
          <p:cNvSpPr txBox="true"/>
          <p:nvPr/>
        </p:nvSpPr>
        <p:spPr>
          <a:xfrm rot="0">
            <a:off x="16405644" y="5143331"/>
            <a:ext cx="9525" cy="580390"/>
          </a:xfrm>
          <a:prstGeom prst="rect">
            <a:avLst/>
          </a:prstGeom>
        </p:spPr>
        <p:txBody>
          <a:bodyPr anchor="t" rtlCol="false" tIns="0" lIns="0" bIns="0" rIns="0">
            <a:spAutoFit/>
          </a:bodyPr>
          <a:lstStyle/>
          <a:p>
            <a:pPr algn="ctr">
              <a:lnSpc>
                <a:spcPts val="4759"/>
              </a:lnSpc>
            </a:pPr>
          </a:p>
        </p:txBody>
      </p:sp>
      <p:sp>
        <p:nvSpPr>
          <p:cNvPr name="TextBox 16" id="16"/>
          <p:cNvSpPr txBox="true"/>
          <p:nvPr/>
        </p:nvSpPr>
        <p:spPr>
          <a:xfrm rot="0">
            <a:off x="10090371" y="1980594"/>
            <a:ext cx="6138407" cy="1940977"/>
          </a:xfrm>
          <a:prstGeom prst="rect">
            <a:avLst/>
          </a:prstGeom>
        </p:spPr>
        <p:txBody>
          <a:bodyPr anchor="t" rtlCol="false" tIns="0" lIns="0" bIns="0" rIns="0">
            <a:spAutoFit/>
          </a:bodyPr>
          <a:lstStyle/>
          <a:p>
            <a:pPr algn="just">
              <a:lnSpc>
                <a:spcPts val="3003"/>
              </a:lnSpc>
            </a:pPr>
            <a:r>
              <a:rPr lang="en-US" sz="2176" spc="213">
                <a:solidFill>
                  <a:srgbClr val="231F20"/>
                </a:solidFill>
                <a:latin typeface="Codec Pro ExtraBold"/>
              </a:rPr>
              <a:t>Luego presionamos en “Obtener datos” y nos dirigimos al apartado de “Analysis Services” para poder realizar la importación de nuestro Cubo Olap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DAGDNq3KfAc</dc:identifier>
  <dcterms:modified xsi:type="dcterms:W3CDTF">2011-08-01T06:04:30Z</dcterms:modified>
  <cp:revision>1</cp:revision>
  <dc:title>Big Data 01</dc:title>
</cp:coreProperties>
</file>